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9"/>
  </p:notesMasterIdLst>
  <p:sldIdLst>
    <p:sldId id="256" r:id="rId2"/>
    <p:sldId id="298" r:id="rId3"/>
    <p:sldId id="296" r:id="rId4"/>
    <p:sldId id="279" r:id="rId5"/>
    <p:sldId id="280" r:id="rId6"/>
    <p:sldId id="281" r:id="rId7"/>
    <p:sldId id="304" r:id="rId8"/>
    <p:sldId id="282" r:id="rId9"/>
    <p:sldId id="295" r:id="rId10"/>
    <p:sldId id="294" r:id="rId11"/>
    <p:sldId id="301" r:id="rId12"/>
    <p:sldId id="302" r:id="rId13"/>
    <p:sldId id="303" r:id="rId14"/>
    <p:sldId id="283" r:id="rId15"/>
    <p:sldId id="284" r:id="rId16"/>
    <p:sldId id="291" r:id="rId17"/>
    <p:sldId id="285" r:id="rId18"/>
    <p:sldId id="289" r:id="rId19"/>
    <p:sldId id="290" r:id="rId20"/>
    <p:sldId id="293" r:id="rId21"/>
    <p:sldId id="287" r:id="rId22"/>
    <p:sldId id="286" r:id="rId23"/>
    <p:sldId id="297" r:id="rId24"/>
    <p:sldId id="292" r:id="rId25"/>
    <p:sldId id="288" r:id="rId26"/>
    <p:sldId id="299" r:id="rId27"/>
    <p:sldId id="300" r:id="rId28"/>
  </p:sldIdLst>
  <p:sldSz cx="12188825" cy="6858000"/>
  <p:notesSz cx="6858000" cy="9144000"/>
  <p:embeddedFontLst>
    <p:embeddedFont>
      <p:font typeface="Calibri" panose="020F0502020204030204" pitchFamily="34" charset="0"/>
      <p:regular r:id="rId30"/>
      <p:bold r:id="rId31"/>
      <p:italic r:id="rId32"/>
      <p:boldItalic r:id="rId33"/>
    </p:embeddedFont>
    <p:embeddedFont>
      <p:font typeface="Times" panose="02020603050405020304"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31260-CEED-488B-15A5-21EA67C7AEEC}" v="12" dt="2021-12-07T03:45:24.529"/>
    <p1510:client id="{1386D84C-5C03-4C30-FA04-EF60645D4342}" v="598" dt="2021-12-07T17:15:14.679"/>
    <p1510:client id="{23896514-0EA5-B649-BC6B-27BB0780588A}" v="2762" dt="2021-12-07T17:04:54.840"/>
    <p1510:client id="{574957D8-559B-E6DD-C58F-1BBD8B7C5C10}" v="6" dt="2021-12-07T17:43:33.719"/>
    <p1510:client id="{77D8428C-A1AD-4BA9-AEC2-A25BB4A0EEDA}" v="12" dt="2021-12-07T17:43:49.321"/>
    <p1510:client id="{99C89ED2-583A-EEAA-ED96-C27FCCF2708A}" v="36" dt="2021-12-07T03:51:55.276"/>
    <p1510:client id="{C80653E8-BD5B-C723-8115-93133BF4AE70}" v="309" dt="2021-12-07T06:20:13.288"/>
    <p1510:client id="{D6B49755-DA02-E85D-C6F0-7EB37483E9FE}" v="5" dt="2021-12-07T16:16:10.206"/>
    <p1510:client id="{DA77D378-59CD-4667-826F-F4C1D61729F3}" v="560" dt="2021-12-07T17:11:43.075"/>
    <p1510:client id="{F00ABC3A-088C-D7EA-BAFD-9C9880A58918}" v="68" dt="2021-12-07T12:49:05.667"/>
  </p1510:revLst>
</p1510:revInfo>
</file>

<file path=ppt/tableStyles.xml><?xml version="1.0" encoding="utf-8"?>
<a:tblStyleLst xmlns:a="http://schemas.openxmlformats.org/drawingml/2006/main" def="{69E40F31-452C-4D27-BDA8-790908ADD997}">
  <a:tblStyle styleId="{69E40F31-452C-4D27-BDA8-790908ADD9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6BC8DC-F352-48F7-8603-900290C2208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Data Scalability  (Random Forest)</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Sheet1!$B$26</c:f>
              <c:strCache>
                <c:ptCount val="1"/>
                <c:pt idx="0">
                  <c:v>Local</c:v>
                </c:pt>
              </c:strCache>
            </c:strRef>
          </c:tx>
          <c:spPr>
            <a:ln w="28575" cap="rnd">
              <a:solidFill>
                <a:schemeClr val="accent1"/>
              </a:solidFill>
              <a:round/>
            </a:ln>
            <a:effectLst/>
          </c:spPr>
          <c:marker>
            <c:symbol val="none"/>
          </c:marker>
          <c:cat>
            <c:numRef>
              <c:f>Sheet1!$A$27:$A$30</c:f>
              <c:numCache>
                <c:formatCode>0%</c:formatCode>
                <c:ptCount val="4"/>
                <c:pt idx="0">
                  <c:v>0.25</c:v>
                </c:pt>
                <c:pt idx="1">
                  <c:v>0.5</c:v>
                </c:pt>
                <c:pt idx="2">
                  <c:v>0.75</c:v>
                </c:pt>
                <c:pt idx="3">
                  <c:v>1</c:v>
                </c:pt>
              </c:numCache>
            </c:numRef>
          </c:cat>
          <c:val>
            <c:numRef>
              <c:f>Sheet1!$B$27:$B$30</c:f>
              <c:numCache>
                <c:formatCode>General</c:formatCode>
                <c:ptCount val="4"/>
                <c:pt idx="0">
                  <c:v>11.4</c:v>
                </c:pt>
                <c:pt idx="1">
                  <c:v>17.8</c:v>
                </c:pt>
                <c:pt idx="2">
                  <c:v>25.3</c:v>
                </c:pt>
                <c:pt idx="3">
                  <c:v>30.9</c:v>
                </c:pt>
              </c:numCache>
            </c:numRef>
          </c:val>
          <c:smooth val="0"/>
          <c:extLst>
            <c:ext xmlns:c16="http://schemas.microsoft.com/office/drawing/2014/chart" uri="{C3380CC4-5D6E-409C-BE32-E72D297353CC}">
              <c16:uniqueId val="{00000000-1E80-C74A-8080-5E479C1FC056}"/>
            </c:ext>
          </c:extLst>
        </c:ser>
        <c:ser>
          <c:idx val="1"/>
          <c:order val="1"/>
          <c:tx>
            <c:strRef>
              <c:f>Sheet1!$C$26</c:f>
              <c:strCache>
                <c:ptCount val="1"/>
                <c:pt idx="0">
                  <c:v>AWS - 4 nodes</c:v>
                </c:pt>
              </c:strCache>
            </c:strRef>
          </c:tx>
          <c:spPr>
            <a:ln w="28575" cap="rnd">
              <a:solidFill>
                <a:schemeClr val="accent2"/>
              </a:solidFill>
              <a:round/>
            </a:ln>
            <a:effectLst/>
          </c:spPr>
          <c:marker>
            <c:symbol val="none"/>
          </c:marker>
          <c:cat>
            <c:numRef>
              <c:f>Sheet1!$A$27:$A$30</c:f>
              <c:numCache>
                <c:formatCode>0%</c:formatCode>
                <c:ptCount val="4"/>
                <c:pt idx="0">
                  <c:v>0.25</c:v>
                </c:pt>
                <c:pt idx="1">
                  <c:v>0.5</c:v>
                </c:pt>
                <c:pt idx="2">
                  <c:v>0.75</c:v>
                </c:pt>
                <c:pt idx="3">
                  <c:v>1</c:v>
                </c:pt>
              </c:numCache>
            </c:numRef>
          </c:cat>
          <c:val>
            <c:numRef>
              <c:f>Sheet1!$C$27:$C$30</c:f>
              <c:numCache>
                <c:formatCode>General</c:formatCode>
                <c:ptCount val="4"/>
                <c:pt idx="0">
                  <c:v>7.1</c:v>
                </c:pt>
                <c:pt idx="1">
                  <c:v>9.8000000000000007</c:v>
                </c:pt>
                <c:pt idx="2">
                  <c:v>11.3</c:v>
                </c:pt>
                <c:pt idx="3">
                  <c:v>14.2</c:v>
                </c:pt>
              </c:numCache>
            </c:numRef>
          </c:val>
          <c:smooth val="0"/>
          <c:extLst>
            <c:ext xmlns:c16="http://schemas.microsoft.com/office/drawing/2014/chart" uri="{C3380CC4-5D6E-409C-BE32-E72D297353CC}">
              <c16:uniqueId val="{00000001-1E80-C74A-8080-5E479C1FC056}"/>
            </c:ext>
          </c:extLst>
        </c:ser>
        <c:dLbls>
          <c:showLegendKey val="0"/>
          <c:showVal val="0"/>
          <c:showCatName val="0"/>
          <c:showSerName val="0"/>
          <c:showPercent val="0"/>
          <c:showBubbleSize val="0"/>
        </c:dLbls>
        <c:smooth val="0"/>
        <c:axId val="1006572608"/>
        <c:axId val="462857247"/>
      </c:lineChart>
      <c:catAx>
        <c:axId val="10065726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Data Scale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857247"/>
        <c:crosses val="autoZero"/>
        <c:auto val="1"/>
        <c:lblAlgn val="ctr"/>
        <c:lblOffset val="100"/>
        <c:noMultiLvlLbl val="0"/>
      </c:catAx>
      <c:valAx>
        <c:axId val="46285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000" b="0" i="0" baseline="0">
                    <a:effectLst/>
                  </a:rPr>
                  <a:t>Runtime Execution (s )</a:t>
                </a:r>
                <a:endParaRPr lang="en-US" sz="1000">
                  <a:effectLst/>
                </a:endParaRP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657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49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1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4848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768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587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415503" y="992767"/>
            <a:ext cx="11357700" cy="2736900"/>
          </a:xfrm>
          <a:prstGeom prst="rect">
            <a:avLst/>
          </a:prstGeom>
        </p:spPr>
        <p:txBody>
          <a:bodyPr spcFirstLastPara="1" wrap="square" lIns="121875" tIns="121875" rIns="121875" bIns="121875"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Shape 15"/>
          <p:cNvSpPr txBox="1">
            <a:spLocks noGrp="1"/>
          </p:cNvSpPr>
          <p:nvPr>
            <p:ph type="subTitle" idx="1"/>
          </p:nvPr>
        </p:nvSpPr>
        <p:spPr>
          <a:xfrm>
            <a:off x="415492" y="3778833"/>
            <a:ext cx="11357700" cy="1056900"/>
          </a:xfrm>
          <a:prstGeom prst="rect">
            <a:avLst/>
          </a:prstGeom>
        </p:spPr>
        <p:txBody>
          <a:bodyPr spcFirstLastPara="1" wrap="square" lIns="121875" tIns="121875" rIns="121875" bIns="121875"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Shape 16"/>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Shape 49"/>
          <p:cNvSpPr txBox="1">
            <a:spLocks noGrp="1"/>
          </p:cNvSpPr>
          <p:nvPr>
            <p:ph type="title" hasCustomPrompt="1"/>
          </p:nvPr>
        </p:nvSpPr>
        <p:spPr>
          <a:xfrm>
            <a:off x="415492" y="1474833"/>
            <a:ext cx="11357700" cy="2618100"/>
          </a:xfrm>
          <a:prstGeom prst="rect">
            <a:avLst/>
          </a:prstGeom>
        </p:spPr>
        <p:txBody>
          <a:bodyPr spcFirstLastPara="1" wrap="square" lIns="121875" tIns="121875" rIns="121875" bIns="121875"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Shape 50"/>
          <p:cNvSpPr txBox="1">
            <a:spLocks noGrp="1"/>
          </p:cNvSpPr>
          <p:nvPr>
            <p:ph type="body" idx="1"/>
          </p:nvPr>
        </p:nvSpPr>
        <p:spPr>
          <a:xfrm>
            <a:off x="415492" y="4202967"/>
            <a:ext cx="11357700" cy="1734300"/>
          </a:xfrm>
          <a:prstGeom prst="rect">
            <a:avLst/>
          </a:prstGeom>
        </p:spPr>
        <p:txBody>
          <a:bodyPr spcFirstLastPara="1" wrap="square" lIns="121875" tIns="121875" rIns="121875" bIns="121875"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Shape 5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4"/>
        <p:cNvGrpSpPr/>
        <p:nvPr/>
      </p:nvGrpSpPr>
      <p:grpSpPr>
        <a:xfrm>
          <a:off x="0" y="0"/>
          <a:ext cx="0" cy="0"/>
          <a:chOff x="0" y="0"/>
          <a:chExt cx="0" cy="0"/>
        </a:xfrm>
      </p:grpSpPr>
      <p:pic>
        <p:nvPicPr>
          <p:cNvPr id="55" name="Shape 55" descr="shield.png"/>
          <p:cNvPicPr preferRelativeResize="0"/>
          <p:nvPr/>
        </p:nvPicPr>
        <p:blipFill rotWithShape="1">
          <a:blip r:embed="rId2">
            <a:alphaModFix/>
          </a:blip>
          <a:srcRect/>
          <a:stretch/>
        </p:blipFill>
        <p:spPr>
          <a:xfrm>
            <a:off x="6987714" y="1196775"/>
            <a:ext cx="5199900" cy="5669400"/>
          </a:xfrm>
          <a:prstGeom prst="rect">
            <a:avLst/>
          </a:prstGeom>
          <a:noFill/>
          <a:ln>
            <a:noFill/>
          </a:ln>
        </p:spPr>
      </p:pic>
      <p:sp>
        <p:nvSpPr>
          <p:cNvPr id="56" name="Shape 56"/>
          <p:cNvSpPr txBox="1">
            <a:spLocks noGrp="1"/>
          </p:cNvSpPr>
          <p:nvPr>
            <p:ph type="body" idx="1"/>
          </p:nvPr>
        </p:nvSpPr>
        <p:spPr>
          <a:xfrm>
            <a:off x="216054" y="4829299"/>
            <a:ext cx="6773100" cy="1256100"/>
          </a:xfrm>
          <a:prstGeom prst="rect">
            <a:avLst/>
          </a:prstGeom>
          <a:noFill/>
          <a:ln>
            <a:noFill/>
          </a:ln>
        </p:spPr>
        <p:txBody>
          <a:bodyPr spcFirstLastPara="1" wrap="square" lIns="121875" tIns="121875" rIns="121875" bIns="121875" anchor="t" anchorCtr="0"/>
          <a:lstStyle>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226634" y="3496385"/>
            <a:ext cx="6753600" cy="1204800"/>
          </a:xfrm>
          <a:prstGeom prst="rect">
            <a:avLst/>
          </a:prstGeom>
          <a:noFill/>
          <a:ln>
            <a:noFill/>
          </a:ln>
        </p:spPr>
        <p:txBody>
          <a:bodyPr spcFirstLastPara="1" wrap="square" lIns="121875" tIns="121875" rIns="121875" bIns="121875" anchor="t" anchorCtr="0"/>
          <a:lstStyle>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226632" y="2155151"/>
            <a:ext cx="8529900" cy="1219500"/>
          </a:xfrm>
          <a:prstGeom prst="rect">
            <a:avLst/>
          </a:prstGeom>
          <a:noFill/>
          <a:ln>
            <a:noFill/>
          </a:ln>
        </p:spPr>
        <p:txBody>
          <a:bodyPr spcFirstLastPara="1" wrap="square" lIns="121875" tIns="121875" rIns="121875" bIns="121875" anchor="t" anchorCtr="0"/>
          <a:lstStyle>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2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21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9" name="Shape 59"/>
          <p:cNvGrpSpPr/>
          <p:nvPr/>
        </p:nvGrpSpPr>
        <p:grpSpPr>
          <a:xfrm>
            <a:off x="-122" y="17762"/>
            <a:ext cx="12188946" cy="742"/>
            <a:chOff x="-122" y="1761975"/>
            <a:chExt cx="12188946" cy="742"/>
          </a:xfrm>
        </p:grpSpPr>
        <p:cxnSp>
          <p:nvCxnSpPr>
            <p:cNvPr id="60" name="Shape 60"/>
            <p:cNvCxnSpPr/>
            <p:nvPr/>
          </p:nvCxnSpPr>
          <p:spPr>
            <a:xfrm rot="10800000">
              <a:off x="-122" y="1761975"/>
              <a:ext cx="4059000" cy="0"/>
            </a:xfrm>
            <a:prstGeom prst="straightConnector1">
              <a:avLst/>
            </a:prstGeom>
            <a:noFill/>
            <a:ln w="50800" cap="flat" cmpd="sng">
              <a:solidFill>
                <a:srgbClr val="A5A5A5"/>
              </a:solidFill>
              <a:prstDash val="solid"/>
              <a:round/>
              <a:headEnd type="none" w="sm" len="sm"/>
              <a:tailEnd type="none" w="sm" len="sm"/>
            </a:ln>
          </p:spPr>
        </p:cxnSp>
        <p:cxnSp>
          <p:nvCxnSpPr>
            <p:cNvPr id="61" name="Shape 61"/>
            <p:cNvCxnSpPr/>
            <p:nvPr/>
          </p:nvCxnSpPr>
          <p:spPr>
            <a:xfrm rot="10800000">
              <a:off x="4058824" y="1762717"/>
              <a:ext cx="8130000" cy="0"/>
            </a:xfrm>
            <a:prstGeom prst="straightConnector1">
              <a:avLst/>
            </a:prstGeom>
            <a:noFill/>
            <a:ln w="50800" cap="flat" cmpd="sng">
              <a:solidFill>
                <a:srgbClr val="90152A"/>
              </a:solidFill>
              <a:prstDash val="solid"/>
              <a:round/>
              <a:headEnd type="none" w="sm" len="sm"/>
              <a:tailEnd type="none" w="sm" len="sm"/>
            </a:ln>
          </p:spPr>
        </p:cxnSp>
      </p:grpSp>
      <p:pic>
        <p:nvPicPr>
          <p:cNvPr id="62" name="Shape 62"/>
          <p:cNvPicPr preferRelativeResize="0"/>
          <p:nvPr/>
        </p:nvPicPr>
        <p:blipFill rotWithShape="1">
          <a:blip r:embed="rId3">
            <a:alphaModFix/>
          </a:blip>
          <a:srcRect/>
          <a:stretch/>
        </p:blipFill>
        <p:spPr>
          <a:xfrm>
            <a:off x="314666" y="-14942"/>
            <a:ext cx="2672700" cy="1518900"/>
          </a:xfrm>
          <a:prstGeom prst="rect">
            <a:avLst/>
          </a:prstGeom>
          <a:noFill/>
          <a:ln>
            <a:noFill/>
          </a:ln>
        </p:spPr>
      </p:pic>
      <p:grpSp>
        <p:nvGrpSpPr>
          <p:cNvPr id="63" name="Shape 63"/>
          <p:cNvGrpSpPr/>
          <p:nvPr/>
        </p:nvGrpSpPr>
        <p:grpSpPr>
          <a:xfrm>
            <a:off x="-122" y="6406187"/>
            <a:ext cx="12188946" cy="451800"/>
            <a:chOff x="-122" y="6406187"/>
            <a:chExt cx="12188946" cy="451800"/>
          </a:xfrm>
        </p:grpSpPr>
        <p:sp>
          <p:nvSpPr>
            <p:cNvPr id="64" name="Shape 64"/>
            <p:cNvSpPr/>
            <p:nvPr/>
          </p:nvSpPr>
          <p:spPr>
            <a:xfrm>
              <a:off x="-1" y="6406187"/>
              <a:ext cx="12188700" cy="45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5" name="Shape 65"/>
            <p:cNvCxnSpPr/>
            <p:nvPr/>
          </p:nvCxnSpPr>
          <p:spPr>
            <a:xfrm rot="10800000">
              <a:off x="-122" y="6412992"/>
              <a:ext cx="4059000" cy="0"/>
            </a:xfrm>
            <a:prstGeom prst="straightConnector1">
              <a:avLst/>
            </a:prstGeom>
            <a:noFill/>
            <a:ln w="50800" cap="flat" cmpd="sng">
              <a:solidFill>
                <a:srgbClr val="DF7023"/>
              </a:solidFill>
              <a:prstDash val="solid"/>
              <a:round/>
              <a:headEnd type="none" w="sm" len="sm"/>
              <a:tailEnd type="none" w="sm" len="sm"/>
            </a:ln>
          </p:spPr>
        </p:cxnSp>
        <p:cxnSp>
          <p:nvCxnSpPr>
            <p:cNvPr id="66" name="Shape 66"/>
            <p:cNvCxnSpPr/>
            <p:nvPr/>
          </p:nvCxnSpPr>
          <p:spPr>
            <a:xfrm rot="10800000">
              <a:off x="4058824" y="6413734"/>
              <a:ext cx="8130000" cy="0"/>
            </a:xfrm>
            <a:prstGeom prst="straightConnector1">
              <a:avLst/>
            </a:prstGeom>
            <a:noFill/>
            <a:ln w="50800" cap="flat" cmpd="sng">
              <a:solidFill>
                <a:srgbClr val="0F787D"/>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492" y="2867800"/>
            <a:ext cx="11357700" cy="1122300"/>
          </a:xfrm>
          <a:prstGeom prst="rect">
            <a:avLst/>
          </a:prstGeom>
        </p:spPr>
        <p:txBody>
          <a:bodyPr spcFirstLastPara="1" wrap="square" lIns="121875" tIns="121875" rIns="121875" bIns="12187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Shape 19"/>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Shape 22"/>
          <p:cNvSpPr txBox="1">
            <a:spLocks noGrp="1"/>
          </p:cNvSpPr>
          <p:nvPr>
            <p:ph type="body" idx="1"/>
          </p:nvPr>
        </p:nvSpPr>
        <p:spPr>
          <a:xfrm>
            <a:off x="415492" y="1536633"/>
            <a:ext cx="11357700" cy="4555200"/>
          </a:xfrm>
          <a:prstGeom prst="rect">
            <a:avLst/>
          </a:prstGeom>
        </p:spPr>
        <p:txBody>
          <a:bodyPr spcFirstLastPara="1" wrap="square" lIns="121875" tIns="121875" rIns="121875" bIns="121875"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Shape 2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Shape 26"/>
          <p:cNvSpPr txBox="1">
            <a:spLocks noGrp="1"/>
          </p:cNvSpPr>
          <p:nvPr>
            <p:ph type="body" idx="1"/>
          </p:nvPr>
        </p:nvSpPr>
        <p:spPr>
          <a:xfrm>
            <a:off x="415492" y="1536633"/>
            <a:ext cx="5331900" cy="4555200"/>
          </a:xfrm>
          <a:prstGeom prst="rect">
            <a:avLst/>
          </a:prstGeom>
        </p:spPr>
        <p:txBody>
          <a:bodyPr spcFirstLastPara="1" wrap="square" lIns="121875" tIns="121875" rIns="121875" bIns="121875"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Shape 27"/>
          <p:cNvSpPr txBox="1">
            <a:spLocks noGrp="1"/>
          </p:cNvSpPr>
          <p:nvPr>
            <p:ph type="body" idx="2"/>
          </p:nvPr>
        </p:nvSpPr>
        <p:spPr>
          <a:xfrm>
            <a:off x="6441522" y="1536633"/>
            <a:ext cx="5331900" cy="4555200"/>
          </a:xfrm>
          <a:prstGeom prst="rect">
            <a:avLst/>
          </a:prstGeom>
        </p:spPr>
        <p:txBody>
          <a:bodyPr spcFirstLastPara="1" wrap="square" lIns="121875" tIns="121875" rIns="121875" bIns="121875"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Shape 2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Shape 3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15492" y="740800"/>
            <a:ext cx="3743100" cy="1007700"/>
          </a:xfrm>
          <a:prstGeom prst="rect">
            <a:avLst/>
          </a:prstGeom>
        </p:spPr>
        <p:txBody>
          <a:bodyPr spcFirstLastPara="1" wrap="square" lIns="121875" tIns="121875" rIns="121875" bIns="121875"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Shape 34"/>
          <p:cNvSpPr txBox="1">
            <a:spLocks noGrp="1"/>
          </p:cNvSpPr>
          <p:nvPr>
            <p:ph type="body" idx="1"/>
          </p:nvPr>
        </p:nvSpPr>
        <p:spPr>
          <a:xfrm>
            <a:off x="415492" y="1852800"/>
            <a:ext cx="3743100" cy="4239300"/>
          </a:xfrm>
          <a:prstGeom prst="rect">
            <a:avLst/>
          </a:prstGeom>
        </p:spPr>
        <p:txBody>
          <a:bodyPr spcFirstLastPara="1" wrap="square" lIns="121875" tIns="121875" rIns="121875" bIns="121875"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Shape 35"/>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53496" y="600200"/>
            <a:ext cx="8488200" cy="5454300"/>
          </a:xfrm>
          <a:prstGeom prst="rect">
            <a:avLst/>
          </a:prstGeom>
        </p:spPr>
        <p:txBody>
          <a:bodyPr spcFirstLastPara="1" wrap="square" lIns="121875" tIns="121875" rIns="121875" bIns="121875"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Shape 3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6094413"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41" name="Shape 41"/>
          <p:cNvSpPr txBox="1">
            <a:spLocks noGrp="1"/>
          </p:cNvSpPr>
          <p:nvPr>
            <p:ph type="title"/>
          </p:nvPr>
        </p:nvSpPr>
        <p:spPr>
          <a:xfrm>
            <a:off x="353908" y="1644233"/>
            <a:ext cx="5392200" cy="1976400"/>
          </a:xfrm>
          <a:prstGeom prst="rect">
            <a:avLst/>
          </a:prstGeom>
        </p:spPr>
        <p:txBody>
          <a:bodyPr spcFirstLastPara="1" wrap="square" lIns="121875" tIns="121875" rIns="121875" bIns="121875"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Shape 42"/>
          <p:cNvSpPr txBox="1">
            <a:spLocks noGrp="1"/>
          </p:cNvSpPr>
          <p:nvPr>
            <p:ph type="subTitle" idx="1"/>
          </p:nvPr>
        </p:nvSpPr>
        <p:spPr>
          <a:xfrm>
            <a:off x="353908" y="3737433"/>
            <a:ext cx="5392200" cy="1646700"/>
          </a:xfrm>
          <a:prstGeom prst="rect">
            <a:avLst/>
          </a:prstGeom>
        </p:spPr>
        <p:txBody>
          <a:bodyPr spcFirstLastPara="1" wrap="square" lIns="121875" tIns="121875" rIns="121875" bIns="12187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Shape 43"/>
          <p:cNvSpPr txBox="1">
            <a:spLocks noGrp="1"/>
          </p:cNvSpPr>
          <p:nvPr>
            <p:ph type="body" idx="2"/>
          </p:nvPr>
        </p:nvSpPr>
        <p:spPr>
          <a:xfrm>
            <a:off x="6584285" y="965433"/>
            <a:ext cx="5114700" cy="4926900"/>
          </a:xfrm>
          <a:prstGeom prst="rect">
            <a:avLst/>
          </a:prstGeom>
        </p:spPr>
        <p:txBody>
          <a:bodyPr spcFirstLastPara="1" wrap="square" lIns="121875" tIns="121875" rIns="121875" bIns="121875"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Shape 44"/>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15492" y="5640767"/>
            <a:ext cx="7996200" cy="806700"/>
          </a:xfrm>
          <a:prstGeom prst="rect">
            <a:avLst/>
          </a:prstGeom>
        </p:spPr>
        <p:txBody>
          <a:bodyPr spcFirstLastPara="1" wrap="square" lIns="121875" tIns="121875" rIns="121875" bIns="121875" anchor="ctr" anchorCtr="0"/>
          <a:lstStyle>
            <a:lvl1pPr marL="457200" lvl="0" indent="-228600">
              <a:lnSpc>
                <a:spcPct val="100000"/>
              </a:lnSpc>
              <a:spcBef>
                <a:spcPts val="0"/>
              </a:spcBef>
              <a:spcAft>
                <a:spcPts val="0"/>
              </a:spcAft>
              <a:buSzPts val="2400"/>
              <a:buNone/>
              <a:defRPr/>
            </a:lvl1pPr>
          </a:lstStyle>
          <a:p>
            <a:endParaRPr/>
          </a:p>
        </p:txBody>
      </p:sp>
      <p:sp>
        <p:nvSpPr>
          <p:cNvPr id="47" name="Shape 47"/>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15492" y="593367"/>
            <a:ext cx="11357700" cy="763500"/>
          </a:xfrm>
          <a:prstGeom prst="rect">
            <a:avLst/>
          </a:prstGeom>
          <a:noFill/>
          <a:ln>
            <a:noFill/>
          </a:ln>
        </p:spPr>
        <p:txBody>
          <a:bodyPr spcFirstLastPara="1" wrap="square" lIns="121875" tIns="121875" rIns="121875" bIns="121875"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Shape 11"/>
          <p:cNvSpPr txBox="1">
            <a:spLocks noGrp="1"/>
          </p:cNvSpPr>
          <p:nvPr>
            <p:ph type="body" idx="1"/>
          </p:nvPr>
        </p:nvSpPr>
        <p:spPr>
          <a:xfrm>
            <a:off x="415492" y="1536633"/>
            <a:ext cx="11357700" cy="4555200"/>
          </a:xfrm>
          <a:prstGeom prst="rect">
            <a:avLst/>
          </a:prstGeom>
          <a:noFill/>
          <a:ln>
            <a:noFill/>
          </a:ln>
        </p:spPr>
        <p:txBody>
          <a:bodyPr spcFirstLastPara="1" wrap="square" lIns="121875" tIns="121875" rIns="121875" bIns="121875"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Shape 12"/>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who.int/news-room/fact-sheets/detail/diabetes" TargetMode="External"/><Relationship Id="rId7" Type="http://schemas.openxmlformats.org/officeDocument/2006/relationships/hyperlink" Target="https://www.dataschool.io/simple-guide-to-confusion-matrix-terminology/" TargetMode="External"/><Relationship Id="rId2" Type="http://schemas.openxmlformats.org/officeDocument/2006/relationships/hyperlink" Target="https://www.nhs.uk/conditions/diabetes/#:~:text=Type%202%20diabetes%20is%20far,is%20known%20as%20gestational%20diabetes" TargetMode="External"/><Relationship Id="rId1" Type="http://schemas.openxmlformats.org/officeDocument/2006/relationships/slideLayout" Target="../slideLayouts/slideLayout12.xml"/><Relationship Id="rId6" Type="http://schemas.openxmlformats.org/officeDocument/2006/relationships/hyperlink" Target="http://amunategui.github.io/smote/" TargetMode="External"/><Relationship Id="rId5" Type="http://schemas.openxmlformats.org/officeDocument/2006/relationships/hyperlink" Target="https://www.kaggle.com/alexteboul/diabetes-health-indicators-dataset" TargetMode="External"/><Relationship Id="rId4" Type="http://schemas.openxmlformats.org/officeDocument/2006/relationships/hyperlink" Target="https://www.section.io/engineering-education/introduction-to-random-forest-in-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945787" y="4000183"/>
            <a:ext cx="4297248"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Font typeface="Arial"/>
              <a:buNone/>
            </a:pPr>
            <a:r>
              <a:rPr lang="en-US" sz="2000" b="1" i="1"/>
              <a:t>Mentor:</a:t>
            </a:r>
            <a:r>
              <a:rPr lang="en-US" sz="2000" i="1"/>
              <a:t> </a:t>
            </a:r>
            <a:r>
              <a:rPr lang="en-US" sz="2000" b="1"/>
              <a:t>Prof. Dr. David Belanger</a:t>
            </a:r>
            <a:endParaRPr sz="2000" b="1"/>
          </a:p>
        </p:txBody>
      </p:sp>
      <p:sp>
        <p:nvSpPr>
          <p:cNvPr id="85" name="Shape 85"/>
          <p:cNvSpPr txBox="1">
            <a:spLocks noGrp="1"/>
          </p:cNvSpPr>
          <p:nvPr>
            <p:ph type="body" idx="2"/>
          </p:nvPr>
        </p:nvSpPr>
        <p:spPr>
          <a:xfrm>
            <a:off x="2961592" y="4641205"/>
            <a:ext cx="626564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b="1" i="0" err="1"/>
              <a:t>Abdulrazzak</a:t>
            </a:r>
            <a:r>
              <a:rPr lang="en-US" b="1" i="0"/>
              <a:t> </a:t>
            </a:r>
            <a:r>
              <a:rPr lang="en-US" b="1" i="0" err="1"/>
              <a:t>Moulvi</a:t>
            </a:r>
            <a:r>
              <a:rPr lang="en-US" b="1" i="0"/>
              <a:t>, </a:t>
            </a:r>
            <a:r>
              <a:rPr lang="en-US" sz="2000" b="1" i="0" u="none" strike="noStrike" cap="none">
                <a:solidFill>
                  <a:schemeClr val="dk1"/>
                </a:solidFill>
              </a:rPr>
              <a:t>Deepanshu Negi, </a:t>
            </a:r>
            <a:r>
              <a:rPr lang="en-US" b="1" i="0"/>
              <a:t>Rishi Singh</a:t>
            </a:r>
            <a:endParaRPr sz="2000" b="1" i="0" u="none" strike="noStrike" cap="none">
              <a:solidFill>
                <a:schemeClr val="dk1"/>
              </a:solidFill>
            </a:endParaRPr>
          </a:p>
        </p:txBody>
      </p:sp>
      <p:sp>
        <p:nvSpPr>
          <p:cNvPr id="86" name="Shape 86"/>
          <p:cNvSpPr txBox="1">
            <a:spLocks noGrp="1"/>
          </p:cNvSpPr>
          <p:nvPr>
            <p:ph type="body" idx="3"/>
          </p:nvPr>
        </p:nvSpPr>
        <p:spPr>
          <a:xfrm>
            <a:off x="477881" y="2051911"/>
            <a:ext cx="11233061" cy="121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2100"/>
              </a:spcAft>
              <a:buClr>
                <a:schemeClr val="dk1"/>
              </a:buClr>
              <a:buFont typeface="Arial"/>
              <a:buNone/>
            </a:pPr>
            <a:r>
              <a:rPr lang="en-US" sz="4400" b="1" i="0" u="none" strike="noStrike" cap="none">
                <a:solidFill>
                  <a:schemeClr val="tx1"/>
                </a:solidFill>
                <a:latin typeface="Arial"/>
                <a:ea typeface="Arial"/>
                <a:cs typeface="Arial"/>
                <a:sym typeface="Arial"/>
              </a:rPr>
              <a:t>Prediction of diabetes using health indicators</a:t>
            </a:r>
            <a:endParaRPr sz="4400" b="1" i="0" u="none" strike="noStrike" cap="none">
              <a:solidFill>
                <a:schemeClr val="tx1"/>
              </a:solidFill>
              <a:latin typeface="Arial"/>
              <a:ea typeface="Arial"/>
              <a:cs typeface="Arial"/>
              <a:sym typeface="Arial"/>
            </a:endParaRPr>
          </a:p>
        </p:txBody>
      </p:sp>
      <p:sp>
        <p:nvSpPr>
          <p:cNvPr id="87" name="Shape 87"/>
          <p:cNvSpPr txBox="1"/>
          <p:nvPr/>
        </p:nvSpPr>
        <p:spPr>
          <a:xfrm>
            <a:off x="3783212" y="3429000"/>
            <a:ext cx="4622400" cy="554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b="1"/>
              <a:t>Big Data Technology (BIA-678-A) Fall 2021</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9A68B32-AAA7-4BF3-8296-EF50BB94E31F}"/>
              </a:ext>
            </a:extLst>
          </p:cNvPr>
          <p:cNvSpPr txBox="1"/>
          <p:nvPr/>
        </p:nvSpPr>
        <p:spPr>
          <a:xfrm>
            <a:off x="3046014" y="570850"/>
            <a:ext cx="852564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b="1">
                <a:solidFill>
                  <a:schemeClr val="dk1"/>
                </a:solidFill>
              </a:rPr>
              <a:t>Diabetes Status with respect to Cholesterol</a:t>
            </a:r>
            <a:r>
              <a:rPr lang="en-GB" sz="3000" b="1"/>
              <a:t> </a:t>
            </a:r>
            <a:endParaRPr lang="en-GB" sz="3000" b="1">
              <a:solidFill>
                <a:schemeClr val="dk1"/>
              </a:solidFill>
            </a:endParaRPr>
          </a:p>
          <a:p>
            <a:pPr algn="l"/>
            <a:endParaRPr lang="en-GB" sz="2000" b="1"/>
          </a:p>
        </p:txBody>
      </p:sp>
      <p:pic>
        <p:nvPicPr>
          <p:cNvPr id="9" name="Picture 9" descr="Chart, bar chart&#10;&#10;Description automatically generated">
            <a:extLst>
              <a:ext uri="{FF2B5EF4-FFF2-40B4-BE49-F238E27FC236}">
                <a16:creationId xmlns:a16="http://schemas.microsoft.com/office/drawing/2014/main" id="{93A0761D-D557-4E8D-A913-C6C511E2ED85}"/>
              </a:ext>
            </a:extLst>
          </p:cNvPr>
          <p:cNvPicPr>
            <a:picLocks noChangeAspect="1"/>
          </p:cNvPicPr>
          <p:nvPr/>
        </p:nvPicPr>
        <p:blipFill>
          <a:blip r:embed="rId2"/>
          <a:stretch>
            <a:fillRect/>
          </a:stretch>
        </p:blipFill>
        <p:spPr>
          <a:xfrm>
            <a:off x="2422456" y="1581055"/>
            <a:ext cx="6496713" cy="4843530"/>
          </a:xfrm>
          <a:prstGeom prst="rect">
            <a:avLst/>
          </a:prstGeom>
        </p:spPr>
      </p:pic>
      <p:pic>
        <p:nvPicPr>
          <p:cNvPr id="3" name="Picture 3" descr="Text, table&#10;&#10;Description automatically generated">
            <a:extLst>
              <a:ext uri="{FF2B5EF4-FFF2-40B4-BE49-F238E27FC236}">
                <a16:creationId xmlns:a16="http://schemas.microsoft.com/office/drawing/2014/main" id="{0AC9FA45-E98B-4664-ADB5-DD3B55D0B14D}"/>
              </a:ext>
            </a:extLst>
          </p:cNvPr>
          <p:cNvPicPr>
            <a:picLocks noChangeAspect="1"/>
          </p:cNvPicPr>
          <p:nvPr/>
        </p:nvPicPr>
        <p:blipFill>
          <a:blip r:embed="rId3"/>
          <a:stretch>
            <a:fillRect/>
          </a:stretch>
        </p:blipFill>
        <p:spPr>
          <a:xfrm>
            <a:off x="8865321" y="5158193"/>
            <a:ext cx="2742022" cy="810594"/>
          </a:xfrm>
          <a:prstGeom prst="rect">
            <a:avLst/>
          </a:prstGeom>
        </p:spPr>
      </p:pic>
    </p:spTree>
    <p:extLst>
      <p:ext uri="{BB962C8B-B14F-4D97-AF65-F5344CB8AC3E}">
        <p14:creationId xmlns:p14="http://schemas.microsoft.com/office/powerpoint/2010/main" val="8567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ox and whisker chart&#10;&#10;Description automatically generated">
            <a:extLst>
              <a:ext uri="{FF2B5EF4-FFF2-40B4-BE49-F238E27FC236}">
                <a16:creationId xmlns:a16="http://schemas.microsoft.com/office/drawing/2014/main" id="{C07051AE-E961-4134-858B-F938F15E336C}"/>
              </a:ext>
            </a:extLst>
          </p:cNvPr>
          <p:cNvPicPr>
            <a:picLocks noChangeAspect="1"/>
          </p:cNvPicPr>
          <p:nvPr/>
        </p:nvPicPr>
        <p:blipFill>
          <a:blip r:embed="rId2"/>
          <a:stretch>
            <a:fillRect/>
          </a:stretch>
        </p:blipFill>
        <p:spPr>
          <a:xfrm>
            <a:off x="2435354" y="1306133"/>
            <a:ext cx="6453169" cy="5008970"/>
          </a:xfrm>
          <a:prstGeom prst="rect">
            <a:avLst/>
          </a:prstGeom>
        </p:spPr>
      </p:pic>
      <p:sp>
        <p:nvSpPr>
          <p:cNvPr id="6" name="TextBox 5">
            <a:extLst>
              <a:ext uri="{FF2B5EF4-FFF2-40B4-BE49-F238E27FC236}">
                <a16:creationId xmlns:a16="http://schemas.microsoft.com/office/drawing/2014/main" id="{6CAE0D65-98E7-45D1-A209-3A245F3D7D33}"/>
              </a:ext>
            </a:extLst>
          </p:cNvPr>
          <p:cNvSpPr txBox="1"/>
          <p:nvPr/>
        </p:nvSpPr>
        <p:spPr>
          <a:xfrm>
            <a:off x="3023786" y="676846"/>
            <a:ext cx="684885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b="1">
                <a:solidFill>
                  <a:schemeClr val="dk1"/>
                </a:solidFill>
              </a:rPr>
              <a:t>Diabetes Status with respect to BMI</a:t>
            </a:r>
            <a:endParaRPr lang="en-US" sz="3000" b="1">
              <a:solidFill>
                <a:schemeClr val="dk1"/>
              </a:solidFill>
            </a:endParaRPr>
          </a:p>
        </p:txBody>
      </p:sp>
    </p:spTree>
    <p:extLst>
      <p:ext uri="{BB962C8B-B14F-4D97-AF65-F5344CB8AC3E}">
        <p14:creationId xmlns:p14="http://schemas.microsoft.com/office/powerpoint/2010/main" val="311766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06F2791A-D8A6-45F0-9F20-7E78D9ED4DDE}"/>
              </a:ext>
            </a:extLst>
          </p:cNvPr>
          <p:cNvPicPr>
            <a:picLocks noChangeAspect="1"/>
          </p:cNvPicPr>
          <p:nvPr/>
        </p:nvPicPr>
        <p:blipFill>
          <a:blip r:embed="rId2"/>
          <a:stretch>
            <a:fillRect/>
          </a:stretch>
        </p:blipFill>
        <p:spPr>
          <a:xfrm>
            <a:off x="2156817" y="1255110"/>
            <a:ext cx="6843122" cy="5172299"/>
          </a:xfrm>
          <a:prstGeom prst="rect">
            <a:avLst/>
          </a:prstGeom>
        </p:spPr>
      </p:pic>
      <p:sp>
        <p:nvSpPr>
          <p:cNvPr id="6" name="TextBox 5">
            <a:extLst>
              <a:ext uri="{FF2B5EF4-FFF2-40B4-BE49-F238E27FC236}">
                <a16:creationId xmlns:a16="http://schemas.microsoft.com/office/drawing/2014/main" id="{CD7124C0-0A57-4674-BCBF-6AF4B29F285F}"/>
              </a:ext>
            </a:extLst>
          </p:cNvPr>
          <p:cNvSpPr txBox="1"/>
          <p:nvPr/>
        </p:nvSpPr>
        <p:spPr>
          <a:xfrm>
            <a:off x="3007017" y="604277"/>
            <a:ext cx="972336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b="1">
                <a:solidFill>
                  <a:schemeClr val="dk1"/>
                </a:solidFill>
              </a:rPr>
              <a:t>Diabetes Status with respect to</a:t>
            </a:r>
            <a:r>
              <a:rPr lang="en-GB" b="1">
                <a:solidFill>
                  <a:schemeClr val="dk1"/>
                </a:solidFill>
              </a:rPr>
              <a:t> </a:t>
            </a:r>
            <a:r>
              <a:rPr lang="en-GB" sz="3000" b="1">
                <a:solidFill>
                  <a:schemeClr val="dk1"/>
                </a:solidFill>
              </a:rPr>
              <a:t>General Health </a:t>
            </a:r>
            <a:endParaRPr lang="en-US" sz="3000" b="1">
              <a:solidFill>
                <a:schemeClr val="dk1"/>
              </a:solidFill>
            </a:endParaRPr>
          </a:p>
        </p:txBody>
      </p:sp>
      <p:pic>
        <p:nvPicPr>
          <p:cNvPr id="3" name="Picture 3" descr="Text&#10;&#10;Description automatically generated">
            <a:extLst>
              <a:ext uri="{FF2B5EF4-FFF2-40B4-BE49-F238E27FC236}">
                <a16:creationId xmlns:a16="http://schemas.microsoft.com/office/drawing/2014/main" id="{4FCBE27A-FA99-45FA-93B5-A2C802024D15}"/>
              </a:ext>
            </a:extLst>
          </p:cNvPr>
          <p:cNvPicPr>
            <a:picLocks noChangeAspect="1"/>
          </p:cNvPicPr>
          <p:nvPr/>
        </p:nvPicPr>
        <p:blipFill>
          <a:blip r:embed="rId3"/>
          <a:stretch>
            <a:fillRect/>
          </a:stretch>
        </p:blipFill>
        <p:spPr>
          <a:xfrm>
            <a:off x="8936561" y="3652962"/>
            <a:ext cx="3176541" cy="2295356"/>
          </a:xfrm>
          <a:prstGeom prst="rect">
            <a:avLst/>
          </a:prstGeom>
        </p:spPr>
      </p:pic>
    </p:spTree>
    <p:extLst>
      <p:ext uri="{BB962C8B-B14F-4D97-AF65-F5344CB8AC3E}">
        <p14:creationId xmlns:p14="http://schemas.microsoft.com/office/powerpoint/2010/main" val="15629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0F046408-C420-4FF8-BEC6-D851E9DF5A32}"/>
              </a:ext>
            </a:extLst>
          </p:cNvPr>
          <p:cNvPicPr>
            <a:picLocks noChangeAspect="1"/>
          </p:cNvPicPr>
          <p:nvPr/>
        </p:nvPicPr>
        <p:blipFill>
          <a:blip r:embed="rId2"/>
          <a:stretch>
            <a:fillRect/>
          </a:stretch>
        </p:blipFill>
        <p:spPr>
          <a:xfrm>
            <a:off x="2368506" y="1324785"/>
            <a:ext cx="6820839" cy="5083087"/>
          </a:xfrm>
          <a:prstGeom prst="rect">
            <a:avLst/>
          </a:prstGeom>
        </p:spPr>
      </p:pic>
      <p:sp>
        <p:nvSpPr>
          <p:cNvPr id="6" name="TextBox 5">
            <a:extLst>
              <a:ext uri="{FF2B5EF4-FFF2-40B4-BE49-F238E27FC236}">
                <a16:creationId xmlns:a16="http://schemas.microsoft.com/office/drawing/2014/main" id="{B091ACE8-79FF-4FD3-96F4-78A61CAB2FE5}"/>
              </a:ext>
            </a:extLst>
          </p:cNvPr>
          <p:cNvSpPr txBox="1"/>
          <p:nvPr/>
        </p:nvSpPr>
        <p:spPr>
          <a:xfrm>
            <a:off x="1449693" y="309122"/>
            <a:ext cx="960080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000" b="1">
                <a:solidFill>
                  <a:schemeClr val="dk1"/>
                </a:solidFill>
              </a:rPr>
              <a:t>Diabetes Status with respect to </a:t>
            </a:r>
          </a:p>
          <a:p>
            <a:pPr algn="ctr"/>
            <a:r>
              <a:rPr lang="en-GB" sz="3000" b="1">
                <a:solidFill>
                  <a:schemeClr val="dk1"/>
                </a:solidFill>
              </a:rPr>
              <a:t>Walking difficulty</a:t>
            </a:r>
            <a:endParaRPr lang="en-US" sz="3000" b="1">
              <a:solidFill>
                <a:schemeClr val="dk1"/>
              </a:solidFill>
            </a:endParaRPr>
          </a:p>
        </p:txBody>
      </p:sp>
      <p:pic>
        <p:nvPicPr>
          <p:cNvPr id="2" name="Picture 2" descr="Text&#10;&#10;Description automatically generated">
            <a:extLst>
              <a:ext uri="{FF2B5EF4-FFF2-40B4-BE49-F238E27FC236}">
                <a16:creationId xmlns:a16="http://schemas.microsoft.com/office/drawing/2014/main" id="{29F26175-CCB6-4A2B-804D-548E1A32F604}"/>
              </a:ext>
            </a:extLst>
          </p:cNvPr>
          <p:cNvPicPr>
            <a:picLocks noChangeAspect="1"/>
          </p:cNvPicPr>
          <p:nvPr/>
        </p:nvPicPr>
        <p:blipFill>
          <a:blip r:embed="rId3"/>
          <a:stretch>
            <a:fillRect/>
          </a:stretch>
        </p:blipFill>
        <p:spPr>
          <a:xfrm>
            <a:off x="9108606" y="5013548"/>
            <a:ext cx="2742022" cy="877033"/>
          </a:xfrm>
          <a:prstGeom prst="rect">
            <a:avLst/>
          </a:prstGeom>
        </p:spPr>
      </p:pic>
    </p:spTree>
    <p:extLst>
      <p:ext uri="{BB962C8B-B14F-4D97-AF65-F5344CB8AC3E}">
        <p14:creationId xmlns:p14="http://schemas.microsoft.com/office/powerpoint/2010/main" val="2443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DEC083-8DC1-5A40-A4AA-181A6E84FF89}"/>
              </a:ext>
            </a:extLst>
          </p:cNvPr>
          <p:cNvSpPr>
            <a:spLocks noGrp="1"/>
          </p:cNvSpPr>
          <p:nvPr>
            <p:ph type="body" idx="2"/>
          </p:nvPr>
        </p:nvSpPr>
        <p:spPr>
          <a:xfrm>
            <a:off x="233574" y="1626801"/>
            <a:ext cx="10002396" cy="2362748"/>
          </a:xfrm>
        </p:spPr>
        <p:txBody>
          <a:bodyPr/>
          <a:lstStyle/>
          <a:p>
            <a:pPr marL="571500" indent="-342900">
              <a:buFont typeface="Arial" panose="020B0604020202020204" pitchFamily="34" charset="0"/>
              <a:buChar char="•"/>
            </a:pPr>
            <a:r>
              <a:rPr lang="en-US"/>
              <a:t>Searched for NULL/NA values.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Dataset was cleaned at a good standard with most columns consisting of binary values.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After EDA, a correlation of all features and the Diabetes_012 was computed.</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Prediabetes was removed from the dataset.</a:t>
            </a:r>
          </a:p>
          <a:p>
            <a:pPr marL="228600" indent="0"/>
            <a:endParaRPr lang="en-US"/>
          </a:p>
        </p:txBody>
      </p:sp>
      <p:sp>
        <p:nvSpPr>
          <p:cNvPr id="4" name="Text Placeholder 3">
            <a:extLst>
              <a:ext uri="{FF2B5EF4-FFF2-40B4-BE49-F238E27FC236}">
                <a16:creationId xmlns:a16="http://schemas.microsoft.com/office/drawing/2014/main" id="{A80B20A2-427F-1E47-A5EC-F0A8AC7913DF}"/>
              </a:ext>
            </a:extLst>
          </p:cNvPr>
          <p:cNvSpPr>
            <a:spLocks noGrp="1"/>
          </p:cNvSpPr>
          <p:nvPr>
            <p:ph type="body" idx="3"/>
          </p:nvPr>
        </p:nvSpPr>
        <p:spPr>
          <a:xfrm>
            <a:off x="4322780" y="599066"/>
            <a:ext cx="3543263" cy="812638"/>
          </a:xfrm>
        </p:spPr>
        <p:txBody>
          <a:bodyPr/>
          <a:lstStyle/>
          <a:p>
            <a:r>
              <a:rPr lang="en-US"/>
              <a:t>Data Cleaning</a:t>
            </a:r>
          </a:p>
          <a:p>
            <a:endParaRPr lang="en-US"/>
          </a:p>
        </p:txBody>
      </p:sp>
      <p:pic>
        <p:nvPicPr>
          <p:cNvPr id="5" name="Picture 4" descr="Table&#10;&#10;Description automatically generated">
            <a:extLst>
              <a:ext uri="{FF2B5EF4-FFF2-40B4-BE49-F238E27FC236}">
                <a16:creationId xmlns:a16="http://schemas.microsoft.com/office/drawing/2014/main" id="{7AF38271-27AC-DC45-BD1D-021F2A47187D}"/>
              </a:ext>
            </a:extLst>
          </p:cNvPr>
          <p:cNvPicPr>
            <a:picLocks noChangeAspect="1"/>
          </p:cNvPicPr>
          <p:nvPr/>
        </p:nvPicPr>
        <p:blipFill>
          <a:blip r:embed="rId2"/>
          <a:stretch>
            <a:fillRect/>
          </a:stretch>
        </p:blipFill>
        <p:spPr>
          <a:xfrm>
            <a:off x="0" y="4771447"/>
            <a:ext cx="2603500" cy="15113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2AB9A64A-4942-A34C-8B2C-050217151D0B}"/>
              </a:ext>
            </a:extLst>
          </p:cNvPr>
          <p:cNvPicPr>
            <a:picLocks noChangeAspect="1"/>
          </p:cNvPicPr>
          <p:nvPr/>
        </p:nvPicPr>
        <p:blipFill>
          <a:blip r:embed="rId3"/>
          <a:stretch>
            <a:fillRect/>
          </a:stretch>
        </p:blipFill>
        <p:spPr>
          <a:xfrm>
            <a:off x="3598066" y="4745198"/>
            <a:ext cx="2623909" cy="1402195"/>
          </a:xfrm>
          <a:prstGeom prst="rect">
            <a:avLst/>
          </a:prstGeom>
        </p:spPr>
      </p:pic>
      <p:pic>
        <p:nvPicPr>
          <p:cNvPr id="9" name="Picture 8" descr="Text&#10;&#10;Description automatically generated">
            <a:extLst>
              <a:ext uri="{FF2B5EF4-FFF2-40B4-BE49-F238E27FC236}">
                <a16:creationId xmlns:a16="http://schemas.microsoft.com/office/drawing/2014/main" id="{36746AF1-D624-BE46-8F32-B81BB59FCE45}"/>
              </a:ext>
            </a:extLst>
          </p:cNvPr>
          <p:cNvPicPr>
            <a:picLocks noChangeAspect="1"/>
          </p:cNvPicPr>
          <p:nvPr/>
        </p:nvPicPr>
        <p:blipFill>
          <a:blip r:embed="rId4"/>
          <a:stretch>
            <a:fillRect/>
          </a:stretch>
        </p:blipFill>
        <p:spPr>
          <a:xfrm>
            <a:off x="7980218" y="3618763"/>
            <a:ext cx="3471744" cy="2659612"/>
          </a:xfrm>
          <a:prstGeom prst="rect">
            <a:avLst/>
          </a:prstGeom>
        </p:spPr>
      </p:pic>
      <p:cxnSp>
        <p:nvCxnSpPr>
          <p:cNvPr id="11" name="Straight Arrow Connector 10">
            <a:extLst>
              <a:ext uri="{FF2B5EF4-FFF2-40B4-BE49-F238E27FC236}">
                <a16:creationId xmlns:a16="http://schemas.microsoft.com/office/drawing/2014/main" id="{D9EB5D81-9B59-2F48-9BAD-D5A4E989FA98}"/>
              </a:ext>
            </a:extLst>
          </p:cNvPr>
          <p:cNvCxnSpPr>
            <a:cxnSpLocks/>
          </p:cNvCxnSpPr>
          <p:nvPr/>
        </p:nvCxnSpPr>
        <p:spPr>
          <a:xfrm>
            <a:off x="2230582" y="5527097"/>
            <a:ext cx="15794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68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91EE11-C5ED-8A4A-87EA-73F2B1F3EE6E}"/>
              </a:ext>
            </a:extLst>
          </p:cNvPr>
          <p:cNvSpPr>
            <a:spLocks noGrp="1"/>
          </p:cNvSpPr>
          <p:nvPr>
            <p:ph type="body" idx="3"/>
          </p:nvPr>
        </p:nvSpPr>
        <p:spPr>
          <a:xfrm>
            <a:off x="3102179" y="809201"/>
            <a:ext cx="4802568" cy="956099"/>
          </a:xfrm>
        </p:spPr>
        <p:txBody>
          <a:bodyPr/>
          <a:lstStyle/>
          <a:p>
            <a:r>
              <a:rPr lang="en-US"/>
              <a:t>Technologies Used</a:t>
            </a:r>
          </a:p>
        </p:txBody>
      </p:sp>
      <p:pic>
        <p:nvPicPr>
          <p:cNvPr id="6" name="Picture 5" descr="Logo, company name&#10;&#10;Description automatically generated">
            <a:extLst>
              <a:ext uri="{FF2B5EF4-FFF2-40B4-BE49-F238E27FC236}">
                <a16:creationId xmlns:a16="http://schemas.microsoft.com/office/drawing/2014/main" id="{D4DBF7CE-6322-ED44-ACEA-9837A7C029A1}"/>
              </a:ext>
            </a:extLst>
          </p:cNvPr>
          <p:cNvPicPr>
            <a:picLocks noChangeAspect="1"/>
          </p:cNvPicPr>
          <p:nvPr/>
        </p:nvPicPr>
        <p:blipFill>
          <a:blip r:embed="rId2"/>
          <a:stretch>
            <a:fillRect/>
          </a:stretch>
        </p:blipFill>
        <p:spPr>
          <a:xfrm>
            <a:off x="4462461" y="2062646"/>
            <a:ext cx="3263901" cy="1756896"/>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A11B7D75-2183-5C40-82BC-B8990903266F}"/>
              </a:ext>
            </a:extLst>
          </p:cNvPr>
          <p:cNvPicPr>
            <a:picLocks noChangeAspect="1"/>
          </p:cNvPicPr>
          <p:nvPr/>
        </p:nvPicPr>
        <p:blipFill>
          <a:blip r:embed="rId3"/>
          <a:stretch>
            <a:fillRect/>
          </a:stretch>
        </p:blipFill>
        <p:spPr>
          <a:xfrm>
            <a:off x="444499" y="2062646"/>
            <a:ext cx="3263901" cy="1756896"/>
          </a:xfrm>
          <a:prstGeom prst="rect">
            <a:avLst/>
          </a:prstGeom>
        </p:spPr>
      </p:pic>
      <p:pic>
        <p:nvPicPr>
          <p:cNvPr id="10" name="Picture 9" descr="Logo, company name&#10;&#10;Description automatically generated">
            <a:extLst>
              <a:ext uri="{FF2B5EF4-FFF2-40B4-BE49-F238E27FC236}">
                <a16:creationId xmlns:a16="http://schemas.microsoft.com/office/drawing/2014/main" id="{2706470F-B2B0-674E-86EC-F4FA28E61BD0}"/>
              </a:ext>
            </a:extLst>
          </p:cNvPr>
          <p:cNvPicPr>
            <a:picLocks noChangeAspect="1"/>
          </p:cNvPicPr>
          <p:nvPr/>
        </p:nvPicPr>
        <p:blipFill>
          <a:blip r:embed="rId4"/>
          <a:stretch>
            <a:fillRect/>
          </a:stretch>
        </p:blipFill>
        <p:spPr>
          <a:xfrm>
            <a:off x="8183079" y="2066315"/>
            <a:ext cx="3116848" cy="1753227"/>
          </a:xfrm>
          <a:prstGeom prst="rect">
            <a:avLst/>
          </a:prstGeom>
        </p:spPr>
      </p:pic>
      <p:pic>
        <p:nvPicPr>
          <p:cNvPr id="12" name="Picture 11" descr="Logo&#10;&#10;Description automatically generated">
            <a:extLst>
              <a:ext uri="{FF2B5EF4-FFF2-40B4-BE49-F238E27FC236}">
                <a16:creationId xmlns:a16="http://schemas.microsoft.com/office/drawing/2014/main" id="{DDD22185-A71A-574E-8916-D584AB5F8FD9}"/>
              </a:ext>
            </a:extLst>
          </p:cNvPr>
          <p:cNvPicPr>
            <a:picLocks noChangeAspect="1"/>
          </p:cNvPicPr>
          <p:nvPr/>
        </p:nvPicPr>
        <p:blipFill>
          <a:blip r:embed="rId5"/>
          <a:stretch>
            <a:fillRect/>
          </a:stretch>
        </p:blipFill>
        <p:spPr>
          <a:xfrm>
            <a:off x="444499" y="4540250"/>
            <a:ext cx="3263901" cy="698500"/>
          </a:xfrm>
          <a:prstGeom prst="rect">
            <a:avLst/>
          </a:prstGeom>
        </p:spPr>
      </p:pic>
      <p:pic>
        <p:nvPicPr>
          <p:cNvPr id="14" name="Picture 13" descr="Logo&#10;&#10;Description automatically generated">
            <a:extLst>
              <a:ext uri="{FF2B5EF4-FFF2-40B4-BE49-F238E27FC236}">
                <a16:creationId xmlns:a16="http://schemas.microsoft.com/office/drawing/2014/main" id="{DA457787-6441-CE4B-BE91-23D7D6FED58C}"/>
              </a:ext>
            </a:extLst>
          </p:cNvPr>
          <p:cNvPicPr>
            <a:picLocks noChangeAspect="1"/>
          </p:cNvPicPr>
          <p:nvPr/>
        </p:nvPicPr>
        <p:blipFill>
          <a:blip r:embed="rId6"/>
          <a:stretch>
            <a:fillRect/>
          </a:stretch>
        </p:blipFill>
        <p:spPr>
          <a:xfrm>
            <a:off x="4462461" y="4116888"/>
            <a:ext cx="3073400" cy="1422400"/>
          </a:xfrm>
          <a:prstGeom prst="rect">
            <a:avLst/>
          </a:prstGeom>
        </p:spPr>
      </p:pic>
      <p:pic>
        <p:nvPicPr>
          <p:cNvPr id="16" name="Picture 15">
            <a:extLst>
              <a:ext uri="{FF2B5EF4-FFF2-40B4-BE49-F238E27FC236}">
                <a16:creationId xmlns:a16="http://schemas.microsoft.com/office/drawing/2014/main" id="{02EF9D10-1005-D842-8A6F-898CED6314BC}"/>
              </a:ext>
            </a:extLst>
          </p:cNvPr>
          <p:cNvPicPr>
            <a:picLocks noChangeAspect="1"/>
          </p:cNvPicPr>
          <p:nvPr/>
        </p:nvPicPr>
        <p:blipFill>
          <a:blip r:embed="rId7"/>
          <a:stretch>
            <a:fillRect/>
          </a:stretch>
        </p:blipFill>
        <p:spPr>
          <a:xfrm>
            <a:off x="8736056" y="3819542"/>
            <a:ext cx="1691187" cy="1958958"/>
          </a:xfrm>
          <a:prstGeom prst="rect">
            <a:avLst/>
          </a:prstGeom>
        </p:spPr>
      </p:pic>
    </p:spTree>
    <p:extLst>
      <p:ext uri="{BB962C8B-B14F-4D97-AF65-F5344CB8AC3E}">
        <p14:creationId xmlns:p14="http://schemas.microsoft.com/office/powerpoint/2010/main" val="320431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6D4E65-722D-6844-8611-86EC7B81D92B}"/>
              </a:ext>
            </a:extLst>
          </p:cNvPr>
          <p:cNvSpPr>
            <a:spLocks noGrp="1"/>
          </p:cNvSpPr>
          <p:nvPr>
            <p:ph type="body" idx="3"/>
          </p:nvPr>
        </p:nvSpPr>
        <p:spPr>
          <a:xfrm>
            <a:off x="3900804" y="509522"/>
            <a:ext cx="4387216" cy="763017"/>
          </a:xfrm>
        </p:spPr>
        <p:txBody>
          <a:bodyPr/>
          <a:lstStyle/>
          <a:p>
            <a:r>
              <a:rPr lang="en-US"/>
              <a:t>Project Methodology</a:t>
            </a:r>
          </a:p>
        </p:txBody>
      </p:sp>
      <p:pic>
        <p:nvPicPr>
          <p:cNvPr id="6" name="Picture 5" descr="Graphical user interface, website&#10;&#10;Description automatically generated">
            <a:extLst>
              <a:ext uri="{FF2B5EF4-FFF2-40B4-BE49-F238E27FC236}">
                <a16:creationId xmlns:a16="http://schemas.microsoft.com/office/drawing/2014/main" id="{B703977C-CFBE-5E44-A912-EDA7710DAF50}"/>
              </a:ext>
            </a:extLst>
          </p:cNvPr>
          <p:cNvPicPr>
            <a:picLocks noChangeAspect="1"/>
          </p:cNvPicPr>
          <p:nvPr/>
        </p:nvPicPr>
        <p:blipFill>
          <a:blip r:embed="rId2"/>
          <a:stretch>
            <a:fillRect/>
          </a:stretch>
        </p:blipFill>
        <p:spPr>
          <a:xfrm>
            <a:off x="-3706745" y="2045892"/>
            <a:ext cx="12188825" cy="3487841"/>
          </a:xfrm>
          <a:prstGeom prst="rect">
            <a:avLst/>
          </a:prstGeom>
        </p:spPr>
      </p:pic>
    </p:spTree>
    <p:extLst>
      <p:ext uri="{BB962C8B-B14F-4D97-AF65-F5344CB8AC3E}">
        <p14:creationId xmlns:p14="http://schemas.microsoft.com/office/powerpoint/2010/main" val="37260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180538-2CAD-9748-97BA-6092D279DE88}"/>
              </a:ext>
            </a:extLst>
          </p:cNvPr>
          <p:cNvSpPr>
            <a:spLocks noGrp="1"/>
          </p:cNvSpPr>
          <p:nvPr>
            <p:ph type="body" idx="2"/>
          </p:nvPr>
        </p:nvSpPr>
        <p:spPr>
          <a:xfrm>
            <a:off x="960938" y="1479486"/>
            <a:ext cx="10266948" cy="4891741"/>
          </a:xfrm>
        </p:spPr>
        <p:txBody>
          <a:bodyPr/>
          <a:lstStyle/>
          <a:p>
            <a:pPr marL="685800" indent="-457200">
              <a:buFont typeface="+mj-lt"/>
              <a:buAutoNum type="arabicPeriod"/>
            </a:pPr>
            <a:r>
              <a:rPr lang="en-US"/>
              <a:t>Logistic Regression: </a:t>
            </a:r>
          </a:p>
          <a:p>
            <a:pPr marL="1143000" lvl="1" indent="-457200">
              <a:buFont typeface="Wingdings" pitchFamily="2" charset="2"/>
              <a:buChar char="Ø"/>
            </a:pPr>
            <a:r>
              <a:rPr lang="en-US"/>
              <a:t> </a:t>
            </a:r>
            <a:r>
              <a:rPr lang="en-US" sz="2000"/>
              <a:t>Uses the sigmoid function which is an s shaped curve and maps real world values into value between 0 and 1. </a:t>
            </a:r>
          </a:p>
          <a:p>
            <a:pPr marL="685800" indent="-457200">
              <a:buFont typeface="+mj-lt"/>
              <a:buAutoNum type="arabicPeriod"/>
            </a:pPr>
            <a:endParaRPr lang="en-US"/>
          </a:p>
          <a:p>
            <a:pPr marL="685800" indent="-457200">
              <a:buFont typeface="+mj-lt"/>
              <a:buAutoNum type="arabicPeriod"/>
            </a:pPr>
            <a:r>
              <a:rPr lang="en-US"/>
              <a:t>Random Forest Classifier:</a:t>
            </a:r>
          </a:p>
          <a:p>
            <a:pPr marL="1143000" lvl="1" indent="-457200">
              <a:buFont typeface="Wingdings" pitchFamily="2" charset="2"/>
              <a:buChar char="Ø"/>
            </a:pPr>
            <a:r>
              <a:rPr lang="en-US" sz="2000"/>
              <a:t>Consists of the combination of multiple decision trees. This ensemble approach uses the majority output of various trees to make a prediction.</a:t>
            </a:r>
          </a:p>
          <a:p>
            <a:pPr marL="685800" lvl="1" indent="0">
              <a:lnSpc>
                <a:spcPct val="114999"/>
              </a:lnSpc>
            </a:pPr>
            <a:endParaRPr lang="en-US" sz="2000"/>
          </a:p>
          <a:p>
            <a:pPr marL="685800" indent="-457200">
              <a:buFont typeface="+mj-lt"/>
              <a:buAutoNum type="arabicPeriod"/>
            </a:pPr>
            <a:r>
              <a:rPr lang="en-US"/>
              <a:t>Gradient Boosting Tree:</a:t>
            </a:r>
          </a:p>
          <a:p>
            <a:pPr marL="1143000" lvl="1" indent="-457200">
              <a:buFont typeface="Wingdings" pitchFamily="2" charset="2"/>
              <a:buChar char="Ø"/>
            </a:pPr>
            <a:r>
              <a:rPr lang="en-US" sz="2000"/>
              <a:t>Involves predictors trying to improve on predecessors by reducing error.</a:t>
            </a:r>
          </a:p>
          <a:p>
            <a:pPr marL="685800" indent="-457200">
              <a:buFont typeface="+mj-lt"/>
              <a:buAutoNum type="arabicPeriod"/>
            </a:pPr>
            <a:endParaRPr lang="en-US"/>
          </a:p>
          <a:p>
            <a:pPr marL="685800" indent="-457200">
              <a:buFont typeface="+mj-lt"/>
              <a:buAutoNum type="arabicPeriod"/>
            </a:pPr>
            <a:endParaRPr lang="en-US"/>
          </a:p>
        </p:txBody>
      </p:sp>
      <p:sp>
        <p:nvSpPr>
          <p:cNvPr id="4" name="Text Placeholder 3">
            <a:extLst>
              <a:ext uri="{FF2B5EF4-FFF2-40B4-BE49-F238E27FC236}">
                <a16:creationId xmlns:a16="http://schemas.microsoft.com/office/drawing/2014/main" id="{A93F968B-269F-8445-AF88-FD00F45EB48E}"/>
              </a:ext>
            </a:extLst>
          </p:cNvPr>
          <p:cNvSpPr>
            <a:spLocks noGrp="1"/>
          </p:cNvSpPr>
          <p:nvPr>
            <p:ph type="body" idx="3"/>
          </p:nvPr>
        </p:nvSpPr>
        <p:spPr>
          <a:xfrm>
            <a:off x="3178379" y="486772"/>
            <a:ext cx="6753600" cy="876807"/>
          </a:xfrm>
        </p:spPr>
        <p:txBody>
          <a:bodyPr/>
          <a:lstStyle/>
          <a:p>
            <a:r>
              <a:rPr lang="en-US"/>
              <a:t>Choosing classification models</a:t>
            </a:r>
          </a:p>
        </p:txBody>
      </p:sp>
    </p:spTree>
    <p:extLst>
      <p:ext uri="{BB962C8B-B14F-4D97-AF65-F5344CB8AC3E}">
        <p14:creationId xmlns:p14="http://schemas.microsoft.com/office/powerpoint/2010/main" val="264179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6EE87D-B283-0143-B2E2-9A42BA203D2E}"/>
              </a:ext>
            </a:extLst>
          </p:cNvPr>
          <p:cNvSpPr>
            <a:spLocks noGrp="1"/>
          </p:cNvSpPr>
          <p:nvPr>
            <p:ph type="body" idx="2"/>
          </p:nvPr>
        </p:nvSpPr>
        <p:spPr>
          <a:xfrm>
            <a:off x="812169" y="1791801"/>
            <a:ext cx="2889547" cy="551382"/>
          </a:xfrm>
        </p:spPr>
        <p:txBody>
          <a:bodyPr/>
          <a:lstStyle/>
          <a:p>
            <a:r>
              <a:rPr lang="en-US"/>
              <a:t>Logistic Regression</a:t>
            </a:r>
          </a:p>
        </p:txBody>
      </p:sp>
      <p:sp>
        <p:nvSpPr>
          <p:cNvPr id="4" name="Text Placeholder 3">
            <a:extLst>
              <a:ext uri="{FF2B5EF4-FFF2-40B4-BE49-F238E27FC236}">
                <a16:creationId xmlns:a16="http://schemas.microsoft.com/office/drawing/2014/main" id="{2ED5FB8C-5BC2-3C42-A57A-B0B4254AC1E8}"/>
              </a:ext>
            </a:extLst>
          </p:cNvPr>
          <p:cNvSpPr>
            <a:spLocks noGrp="1"/>
          </p:cNvSpPr>
          <p:nvPr>
            <p:ph type="body" idx="3"/>
          </p:nvPr>
        </p:nvSpPr>
        <p:spPr>
          <a:xfrm>
            <a:off x="3701716" y="482761"/>
            <a:ext cx="5649393" cy="1219500"/>
          </a:xfrm>
        </p:spPr>
        <p:txBody>
          <a:bodyPr/>
          <a:lstStyle/>
          <a:p>
            <a:r>
              <a:rPr lang="en-US"/>
              <a:t>Imbalanced Dataset Results</a:t>
            </a:r>
          </a:p>
          <a:p>
            <a:endParaRPr lang="en-US"/>
          </a:p>
        </p:txBody>
      </p:sp>
      <p:sp>
        <p:nvSpPr>
          <p:cNvPr id="5" name="Text Placeholder 2">
            <a:extLst>
              <a:ext uri="{FF2B5EF4-FFF2-40B4-BE49-F238E27FC236}">
                <a16:creationId xmlns:a16="http://schemas.microsoft.com/office/drawing/2014/main" id="{993B1A7E-768C-C04A-926D-0482D835D59B}"/>
              </a:ext>
            </a:extLst>
          </p:cNvPr>
          <p:cNvSpPr txBox="1">
            <a:spLocks/>
          </p:cNvSpPr>
          <p:nvPr/>
        </p:nvSpPr>
        <p:spPr>
          <a:xfrm>
            <a:off x="4418313" y="1791801"/>
            <a:ext cx="3352197" cy="551382"/>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a:t>Random Forest Classifier</a:t>
            </a:r>
          </a:p>
        </p:txBody>
      </p:sp>
      <p:sp>
        <p:nvSpPr>
          <p:cNvPr id="6" name="Text Placeholder 2">
            <a:extLst>
              <a:ext uri="{FF2B5EF4-FFF2-40B4-BE49-F238E27FC236}">
                <a16:creationId xmlns:a16="http://schemas.microsoft.com/office/drawing/2014/main" id="{BDDA9526-9C37-3942-9B07-A6C05A2F5754}"/>
              </a:ext>
            </a:extLst>
          </p:cNvPr>
          <p:cNvSpPr txBox="1">
            <a:spLocks/>
          </p:cNvSpPr>
          <p:nvPr/>
        </p:nvSpPr>
        <p:spPr>
          <a:xfrm>
            <a:off x="8487107" y="1791801"/>
            <a:ext cx="3255712" cy="551382"/>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a:t>Gradient Boosting Tree</a:t>
            </a:r>
          </a:p>
        </p:txBody>
      </p:sp>
      <p:pic>
        <p:nvPicPr>
          <p:cNvPr id="7" name="Picture 6" descr="Treemap chart&#10;&#10;Description automatically generated">
            <a:extLst>
              <a:ext uri="{FF2B5EF4-FFF2-40B4-BE49-F238E27FC236}">
                <a16:creationId xmlns:a16="http://schemas.microsoft.com/office/drawing/2014/main" id="{70FC2F98-70ED-E142-B3F0-9D165BD999E5}"/>
              </a:ext>
            </a:extLst>
          </p:cNvPr>
          <p:cNvPicPr>
            <a:picLocks noChangeAspect="1"/>
          </p:cNvPicPr>
          <p:nvPr/>
        </p:nvPicPr>
        <p:blipFill>
          <a:blip r:embed="rId2"/>
          <a:stretch>
            <a:fillRect/>
          </a:stretch>
        </p:blipFill>
        <p:spPr>
          <a:xfrm>
            <a:off x="521508" y="2488912"/>
            <a:ext cx="3448616" cy="2450592"/>
          </a:xfrm>
          <a:prstGeom prst="rect">
            <a:avLst/>
          </a:prstGeom>
        </p:spPr>
      </p:pic>
      <p:pic>
        <p:nvPicPr>
          <p:cNvPr id="9" name="Picture 8" descr="Table&#10;&#10;Description automatically generated">
            <a:extLst>
              <a:ext uri="{FF2B5EF4-FFF2-40B4-BE49-F238E27FC236}">
                <a16:creationId xmlns:a16="http://schemas.microsoft.com/office/drawing/2014/main" id="{35BD7CCD-8FB0-E04B-A595-BE87E399DD20}"/>
              </a:ext>
            </a:extLst>
          </p:cNvPr>
          <p:cNvPicPr>
            <a:picLocks noChangeAspect="1"/>
          </p:cNvPicPr>
          <p:nvPr/>
        </p:nvPicPr>
        <p:blipFill>
          <a:blip r:embed="rId3"/>
          <a:stretch>
            <a:fillRect/>
          </a:stretch>
        </p:blipFill>
        <p:spPr>
          <a:xfrm>
            <a:off x="521507" y="4936534"/>
            <a:ext cx="3452730" cy="1170432"/>
          </a:xfrm>
          <a:prstGeom prst="rect">
            <a:avLst/>
          </a:prstGeom>
        </p:spPr>
      </p:pic>
      <p:pic>
        <p:nvPicPr>
          <p:cNvPr id="11" name="Picture 10" descr="Chart, treemap chart&#10;&#10;Description automatically generated">
            <a:extLst>
              <a:ext uri="{FF2B5EF4-FFF2-40B4-BE49-F238E27FC236}">
                <a16:creationId xmlns:a16="http://schemas.microsoft.com/office/drawing/2014/main" id="{AB095712-B1FA-964D-87E9-0D33526037D8}"/>
              </a:ext>
            </a:extLst>
          </p:cNvPr>
          <p:cNvPicPr>
            <a:picLocks noChangeAspect="1"/>
          </p:cNvPicPr>
          <p:nvPr/>
        </p:nvPicPr>
        <p:blipFill>
          <a:blip r:embed="rId4"/>
          <a:stretch>
            <a:fillRect/>
          </a:stretch>
        </p:blipFill>
        <p:spPr>
          <a:xfrm>
            <a:off x="4418313" y="2488912"/>
            <a:ext cx="3448615" cy="2450592"/>
          </a:xfrm>
          <a:prstGeom prst="rect">
            <a:avLst/>
          </a:prstGeom>
        </p:spPr>
      </p:pic>
      <p:pic>
        <p:nvPicPr>
          <p:cNvPr id="13" name="Picture 12" descr="Table&#10;&#10;Description automatically generated">
            <a:extLst>
              <a:ext uri="{FF2B5EF4-FFF2-40B4-BE49-F238E27FC236}">
                <a16:creationId xmlns:a16="http://schemas.microsoft.com/office/drawing/2014/main" id="{D174E460-1951-C140-AAC9-A579A3786875}"/>
              </a:ext>
            </a:extLst>
          </p:cNvPr>
          <p:cNvPicPr>
            <a:picLocks noChangeAspect="1"/>
          </p:cNvPicPr>
          <p:nvPr/>
        </p:nvPicPr>
        <p:blipFill>
          <a:blip r:embed="rId5"/>
          <a:stretch>
            <a:fillRect/>
          </a:stretch>
        </p:blipFill>
        <p:spPr>
          <a:xfrm>
            <a:off x="4197228" y="4936534"/>
            <a:ext cx="3669700" cy="1170432"/>
          </a:xfrm>
          <a:prstGeom prst="rect">
            <a:avLst/>
          </a:prstGeom>
        </p:spPr>
      </p:pic>
      <p:pic>
        <p:nvPicPr>
          <p:cNvPr id="15" name="Picture 14" descr="Treemap chart&#10;&#10;Description automatically generated">
            <a:extLst>
              <a:ext uri="{FF2B5EF4-FFF2-40B4-BE49-F238E27FC236}">
                <a16:creationId xmlns:a16="http://schemas.microsoft.com/office/drawing/2014/main" id="{D181E2D7-401C-9245-85F3-0FDF30094C5A}"/>
              </a:ext>
            </a:extLst>
          </p:cNvPr>
          <p:cNvPicPr>
            <a:picLocks noChangeAspect="1"/>
          </p:cNvPicPr>
          <p:nvPr/>
        </p:nvPicPr>
        <p:blipFill>
          <a:blip r:embed="rId6"/>
          <a:stretch>
            <a:fillRect/>
          </a:stretch>
        </p:blipFill>
        <p:spPr>
          <a:xfrm>
            <a:off x="8487107" y="2343183"/>
            <a:ext cx="3448615" cy="2450592"/>
          </a:xfrm>
          <a:prstGeom prst="rect">
            <a:avLst/>
          </a:prstGeom>
        </p:spPr>
      </p:pic>
      <p:pic>
        <p:nvPicPr>
          <p:cNvPr id="17" name="Picture 16" descr="Table&#10;&#10;Description automatically generated">
            <a:extLst>
              <a:ext uri="{FF2B5EF4-FFF2-40B4-BE49-F238E27FC236}">
                <a16:creationId xmlns:a16="http://schemas.microsoft.com/office/drawing/2014/main" id="{2C7ABC06-B707-4B42-894A-327048042AA6}"/>
              </a:ext>
            </a:extLst>
          </p:cNvPr>
          <p:cNvPicPr>
            <a:picLocks noChangeAspect="1"/>
          </p:cNvPicPr>
          <p:nvPr/>
        </p:nvPicPr>
        <p:blipFill>
          <a:blip r:embed="rId7"/>
          <a:stretch>
            <a:fillRect/>
          </a:stretch>
        </p:blipFill>
        <p:spPr>
          <a:xfrm>
            <a:off x="8311004" y="4936534"/>
            <a:ext cx="3571985" cy="1170432"/>
          </a:xfrm>
          <a:prstGeom prst="rect">
            <a:avLst/>
          </a:prstGeom>
        </p:spPr>
      </p:pic>
    </p:spTree>
    <p:extLst>
      <p:ext uri="{BB962C8B-B14F-4D97-AF65-F5344CB8AC3E}">
        <p14:creationId xmlns:p14="http://schemas.microsoft.com/office/powerpoint/2010/main" val="4215272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6EDE89-8D22-3245-8E63-83DDD1007375}"/>
              </a:ext>
            </a:extLst>
          </p:cNvPr>
          <p:cNvSpPr>
            <a:spLocks noGrp="1"/>
          </p:cNvSpPr>
          <p:nvPr>
            <p:ph type="body" idx="3"/>
          </p:nvPr>
        </p:nvSpPr>
        <p:spPr>
          <a:xfrm>
            <a:off x="3901202" y="571446"/>
            <a:ext cx="5368052" cy="731717"/>
          </a:xfrm>
        </p:spPr>
        <p:txBody>
          <a:bodyPr/>
          <a:lstStyle/>
          <a:p>
            <a:r>
              <a:rPr lang="en-US"/>
              <a:t>SMOTE to balance dataset</a:t>
            </a:r>
          </a:p>
        </p:txBody>
      </p:sp>
      <p:pic>
        <p:nvPicPr>
          <p:cNvPr id="7" name="Picture 6" descr="Shape&#10;&#10;Description automatically generated with medium confidence">
            <a:extLst>
              <a:ext uri="{FF2B5EF4-FFF2-40B4-BE49-F238E27FC236}">
                <a16:creationId xmlns:a16="http://schemas.microsoft.com/office/drawing/2014/main" id="{79D77880-9E54-8545-B38E-C72D64EA1BD6}"/>
              </a:ext>
            </a:extLst>
          </p:cNvPr>
          <p:cNvPicPr>
            <a:picLocks noChangeAspect="1"/>
          </p:cNvPicPr>
          <p:nvPr/>
        </p:nvPicPr>
        <p:blipFill>
          <a:blip r:embed="rId2"/>
          <a:stretch>
            <a:fillRect/>
          </a:stretch>
        </p:blipFill>
        <p:spPr>
          <a:xfrm>
            <a:off x="6928002" y="3206363"/>
            <a:ext cx="4825873" cy="3122623"/>
          </a:xfrm>
          <a:prstGeom prst="rect">
            <a:avLst/>
          </a:prstGeom>
        </p:spPr>
      </p:pic>
      <p:pic>
        <p:nvPicPr>
          <p:cNvPr id="9" name="Picture 8" descr="Shape&#10;&#10;Description automatically generated">
            <a:extLst>
              <a:ext uri="{FF2B5EF4-FFF2-40B4-BE49-F238E27FC236}">
                <a16:creationId xmlns:a16="http://schemas.microsoft.com/office/drawing/2014/main" id="{81A0923C-F77F-EF40-960C-02ACA4D264AF}"/>
              </a:ext>
            </a:extLst>
          </p:cNvPr>
          <p:cNvPicPr>
            <a:picLocks noChangeAspect="1"/>
          </p:cNvPicPr>
          <p:nvPr/>
        </p:nvPicPr>
        <p:blipFill>
          <a:blip r:embed="rId3"/>
          <a:stretch>
            <a:fillRect/>
          </a:stretch>
        </p:blipFill>
        <p:spPr>
          <a:xfrm>
            <a:off x="9556775" y="1857525"/>
            <a:ext cx="2197100" cy="1181100"/>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ACF4913B-E549-7540-A708-8C55C82B19BA}"/>
              </a:ext>
            </a:extLst>
          </p:cNvPr>
          <p:cNvPicPr>
            <a:picLocks noChangeAspect="1"/>
          </p:cNvPicPr>
          <p:nvPr/>
        </p:nvPicPr>
        <p:blipFill>
          <a:blip r:embed="rId4"/>
          <a:stretch>
            <a:fillRect/>
          </a:stretch>
        </p:blipFill>
        <p:spPr>
          <a:xfrm>
            <a:off x="6928002" y="1781325"/>
            <a:ext cx="2286000" cy="1333500"/>
          </a:xfrm>
          <a:prstGeom prst="rect">
            <a:avLst/>
          </a:prstGeom>
        </p:spPr>
      </p:pic>
      <p:sp>
        <p:nvSpPr>
          <p:cNvPr id="8" name="Text Placeholder 2">
            <a:extLst>
              <a:ext uri="{FF2B5EF4-FFF2-40B4-BE49-F238E27FC236}">
                <a16:creationId xmlns:a16="http://schemas.microsoft.com/office/drawing/2014/main" id="{4D51FAC7-7C31-9841-87F6-E701655EBEE2}"/>
              </a:ext>
            </a:extLst>
          </p:cNvPr>
          <p:cNvSpPr txBox="1">
            <a:spLocks/>
          </p:cNvSpPr>
          <p:nvPr/>
        </p:nvSpPr>
        <p:spPr>
          <a:xfrm>
            <a:off x="499349" y="2139978"/>
            <a:ext cx="6085879" cy="3752821"/>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71500" indent="-342900">
              <a:buFont typeface="Arial" panose="020B0604020202020204" pitchFamily="34" charset="0"/>
              <a:buChar char="•"/>
            </a:pPr>
            <a:r>
              <a:rPr lang="en-US"/>
              <a:t>Synthetic Minority Oversampling Technique (SMOTE).</a:t>
            </a:r>
          </a:p>
          <a:p>
            <a:pPr marL="228600" indent="0"/>
            <a:endParaRPr lang="en-US"/>
          </a:p>
          <a:p>
            <a:pPr marL="571500" indent="-342900">
              <a:buFont typeface="Arial" panose="020B0604020202020204" pitchFamily="34" charset="0"/>
              <a:buChar char="•"/>
            </a:pPr>
            <a:r>
              <a:rPr lang="en-US"/>
              <a:t>Oversampling the minority class.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This can method duplicates examples from the minority class prior to the fitting of the model. </a:t>
            </a:r>
          </a:p>
          <a:p>
            <a:pPr marL="571500" indent="-342900">
              <a:buFont typeface="Arial" panose="020B0604020202020204" pitchFamily="34" charset="0"/>
              <a:buChar char="•"/>
            </a:pPr>
            <a:endParaRPr lang="en-US"/>
          </a:p>
        </p:txBody>
      </p:sp>
    </p:spTree>
    <p:extLst>
      <p:ext uri="{BB962C8B-B14F-4D97-AF65-F5344CB8AC3E}">
        <p14:creationId xmlns:p14="http://schemas.microsoft.com/office/powerpoint/2010/main" val="35202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96FB1B9-5160-4925-AD26-E28883330DBE}"/>
              </a:ext>
            </a:extLst>
          </p:cNvPr>
          <p:cNvSpPr>
            <a:spLocks noGrp="1"/>
          </p:cNvSpPr>
          <p:nvPr/>
        </p:nvSpPr>
        <p:spPr>
          <a:xfrm>
            <a:off x="3595056" y="662322"/>
            <a:ext cx="5000999" cy="610578"/>
          </a:xfrm>
          <a:prstGeom prst="rect">
            <a:avLst/>
          </a:prstGeom>
        </p:spPr>
        <p:txBody>
          <a:bodyPr lIns="91440" tIns="45720" rIns="91440" bIns="45720" anchor="t"/>
          <a:lstStyle>
            <a:lvl1pPr marL="0" indent="0" algn="l" defTabSz="457200" rtl="0" eaLnBrk="1" latinLnBrk="0" hangingPunct="1">
              <a:lnSpc>
                <a:spcPct val="100000"/>
              </a:lnSpc>
              <a:spcBef>
                <a:spcPts val="0"/>
              </a:spcBef>
              <a:buFont typeface="Arial"/>
              <a:buNone/>
              <a:defRPr sz="3000" b="1"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3200">
                <a:solidFill>
                  <a:schemeClr val="dk1"/>
                </a:solidFill>
                <a:latin typeface="Times"/>
                <a:cs typeface="Times New Roman"/>
              </a:rPr>
              <a:t>BIA 678A team project</a:t>
            </a:r>
          </a:p>
          <a:p>
            <a:pPr algn="ctr"/>
            <a:r>
              <a:rPr lang="en-US" sz="3200">
                <a:solidFill>
                  <a:schemeClr val="dk1"/>
                </a:solidFill>
                <a:latin typeface="Times"/>
                <a:cs typeface="Times New Roman"/>
              </a:rPr>
              <a:t>Members</a:t>
            </a:r>
          </a:p>
          <a:p>
            <a:pPr algn="ctr"/>
            <a:endParaRPr lang="en-US">
              <a:latin typeface="Times"/>
            </a:endParaRPr>
          </a:p>
        </p:txBody>
      </p:sp>
      <p:sp>
        <p:nvSpPr>
          <p:cNvPr id="6" name="Text Placeholder 3">
            <a:extLst>
              <a:ext uri="{FF2B5EF4-FFF2-40B4-BE49-F238E27FC236}">
                <a16:creationId xmlns:a16="http://schemas.microsoft.com/office/drawing/2014/main" id="{39D73BA9-94EE-40BA-9AFB-7F75545FE995}"/>
              </a:ext>
            </a:extLst>
          </p:cNvPr>
          <p:cNvSpPr txBox="1">
            <a:spLocks/>
          </p:cNvSpPr>
          <p:nvPr/>
        </p:nvSpPr>
        <p:spPr>
          <a:xfrm>
            <a:off x="1492699" y="3972124"/>
            <a:ext cx="2116553" cy="1290389"/>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00"/>
            <a:r>
              <a:rPr lang="en-US" sz="1600" b="1">
                <a:latin typeface="Times New Roman"/>
              </a:rPr>
              <a:t>Abdul Razzak </a:t>
            </a:r>
            <a:r>
              <a:rPr lang="en-US" sz="1600" b="1" err="1">
                <a:latin typeface="Times New Roman"/>
              </a:rPr>
              <a:t>Moulvi</a:t>
            </a:r>
            <a:endParaRPr lang="en-US" err="1"/>
          </a:p>
          <a:p>
            <a:pPr algn="ctr" defTabSz="914400"/>
            <a:r>
              <a:rPr lang="en-US" sz="1600">
                <a:latin typeface="Times"/>
              </a:rPr>
              <a:t>Information Systems</a:t>
            </a:r>
            <a:endParaRPr lang="en-US">
              <a:latin typeface="Times"/>
            </a:endParaRPr>
          </a:p>
          <a:p>
            <a:pPr algn="ctr"/>
            <a:r>
              <a:rPr lang="en-US" sz="1600">
                <a:latin typeface="Times"/>
              </a:rPr>
              <a:t> Graduate Student</a:t>
            </a:r>
            <a:endParaRPr lang="en-US">
              <a:latin typeface="Times"/>
            </a:endParaRPr>
          </a:p>
          <a:p>
            <a:pPr algn="ctr"/>
            <a:r>
              <a:rPr lang="en-US" sz="1600">
                <a:latin typeface="Times"/>
              </a:rPr>
              <a:t>Mumbai, India</a:t>
            </a:r>
          </a:p>
        </p:txBody>
      </p:sp>
      <p:pic>
        <p:nvPicPr>
          <p:cNvPr id="7" name="Picture 6">
            <a:extLst>
              <a:ext uri="{FF2B5EF4-FFF2-40B4-BE49-F238E27FC236}">
                <a16:creationId xmlns:a16="http://schemas.microsoft.com/office/drawing/2014/main" id="{3304F027-D47B-4C6E-B211-497EB2052D7B}"/>
              </a:ext>
            </a:extLst>
          </p:cNvPr>
          <p:cNvPicPr>
            <a:picLocks noChangeAspect="1"/>
          </p:cNvPicPr>
          <p:nvPr/>
        </p:nvPicPr>
        <p:blipFill>
          <a:blip r:embed="rId3"/>
          <a:stretch>
            <a:fillRect/>
          </a:stretch>
        </p:blipFill>
        <p:spPr>
          <a:xfrm>
            <a:off x="1729487" y="2132455"/>
            <a:ext cx="1639130" cy="1690059"/>
          </a:xfrm>
          <a:prstGeom prst="rect">
            <a:avLst/>
          </a:prstGeom>
        </p:spPr>
      </p:pic>
      <p:pic>
        <p:nvPicPr>
          <p:cNvPr id="8" name="Picture 7">
            <a:extLst>
              <a:ext uri="{FF2B5EF4-FFF2-40B4-BE49-F238E27FC236}">
                <a16:creationId xmlns:a16="http://schemas.microsoft.com/office/drawing/2014/main" id="{82B2BB92-4255-43C8-8A1C-694AA1AFC04B}"/>
              </a:ext>
            </a:extLst>
          </p:cNvPr>
          <p:cNvPicPr>
            <a:picLocks noChangeAspect="1"/>
          </p:cNvPicPr>
          <p:nvPr/>
        </p:nvPicPr>
        <p:blipFill>
          <a:blip r:embed="rId4"/>
          <a:stretch>
            <a:fillRect/>
          </a:stretch>
        </p:blipFill>
        <p:spPr>
          <a:xfrm>
            <a:off x="5272443" y="2164463"/>
            <a:ext cx="1647067" cy="1690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3">
            <a:extLst>
              <a:ext uri="{FF2B5EF4-FFF2-40B4-BE49-F238E27FC236}">
                <a16:creationId xmlns:a16="http://schemas.microsoft.com/office/drawing/2014/main" id="{E873B1FD-01E9-45E6-BCE9-60D7DD269C9B}"/>
              </a:ext>
            </a:extLst>
          </p:cNvPr>
          <p:cNvSpPr txBox="1"/>
          <p:nvPr/>
        </p:nvSpPr>
        <p:spPr>
          <a:xfrm>
            <a:off x="4723655" y="3969984"/>
            <a:ext cx="2743200" cy="15019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r>
              <a:rPr lang="en-US" sz="1600" b="1">
                <a:latin typeface="Times New Roman"/>
                <a:cs typeface="Times New Roman"/>
              </a:rPr>
              <a:t>Deepanshu Negi</a:t>
            </a:r>
            <a:endParaRPr lang="en-US" sz="1600">
              <a:ea typeface="+mn-lt"/>
              <a:cs typeface="+mn-lt"/>
            </a:endParaRPr>
          </a:p>
          <a:p>
            <a:pPr algn="ctr" defTabSz="457200">
              <a:lnSpc>
                <a:spcPct val="120000"/>
              </a:lnSpc>
            </a:pPr>
            <a:r>
              <a:rPr lang="en-US" sz="1600">
                <a:latin typeface="Times New Roman"/>
                <a:cs typeface="Arial"/>
              </a:rPr>
              <a:t>Information Systems</a:t>
            </a:r>
            <a:endParaRPr lang="en-US">
              <a:cs typeface="Arial"/>
            </a:endParaRPr>
          </a:p>
          <a:p>
            <a:pPr algn="ctr" defTabSz="457200">
              <a:lnSpc>
                <a:spcPct val="120000"/>
              </a:lnSpc>
            </a:pPr>
            <a:r>
              <a:rPr lang="en-US" sz="1600">
                <a:latin typeface="Times New Roman"/>
                <a:cs typeface="Arial"/>
              </a:rPr>
              <a:t>Graduate Student </a:t>
            </a:r>
          </a:p>
          <a:p>
            <a:pPr algn="ctr" defTabSz="457200">
              <a:lnSpc>
                <a:spcPct val="120000"/>
              </a:lnSpc>
            </a:pPr>
            <a:r>
              <a:rPr lang="en-US" sz="1600">
                <a:latin typeface="Times New Roman"/>
                <a:cs typeface="Arial"/>
              </a:rPr>
              <a:t>Mumbai, India</a:t>
            </a:r>
          </a:p>
          <a:p>
            <a:endParaRPr lang="en-US">
              <a:cs typeface="Calibri"/>
            </a:endParaRPr>
          </a:p>
        </p:txBody>
      </p:sp>
      <p:pic>
        <p:nvPicPr>
          <p:cNvPr id="12" name="Picture 11">
            <a:extLst>
              <a:ext uri="{FF2B5EF4-FFF2-40B4-BE49-F238E27FC236}">
                <a16:creationId xmlns:a16="http://schemas.microsoft.com/office/drawing/2014/main" id="{038C3B97-AF08-43BA-BAC0-39C8E6EBC4A7}"/>
              </a:ext>
            </a:extLst>
          </p:cNvPr>
          <p:cNvPicPr>
            <a:picLocks noChangeAspect="1"/>
          </p:cNvPicPr>
          <p:nvPr/>
        </p:nvPicPr>
        <p:blipFill>
          <a:blip r:embed="rId5"/>
          <a:stretch>
            <a:fillRect/>
          </a:stretch>
        </p:blipFill>
        <p:spPr>
          <a:xfrm>
            <a:off x="8816641" y="2127714"/>
            <a:ext cx="1738813" cy="1727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 Placeholder 3">
            <a:extLst>
              <a:ext uri="{FF2B5EF4-FFF2-40B4-BE49-F238E27FC236}">
                <a16:creationId xmlns:a16="http://schemas.microsoft.com/office/drawing/2014/main" id="{6C353DDF-BD4B-405B-B069-A6BFD8915AAE}"/>
              </a:ext>
            </a:extLst>
          </p:cNvPr>
          <p:cNvSpPr txBox="1">
            <a:spLocks/>
          </p:cNvSpPr>
          <p:nvPr/>
        </p:nvSpPr>
        <p:spPr>
          <a:xfrm>
            <a:off x="8496254" y="3970571"/>
            <a:ext cx="2383810" cy="128306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a:rPr>
              <a:t>Rishi Singh</a:t>
            </a:r>
            <a:r>
              <a:rPr lang="en-US" sz="1600">
                <a:latin typeface="Times New Roman"/>
              </a:rPr>
              <a:t> </a:t>
            </a:r>
            <a:br>
              <a:rPr lang="en-US" sz="1600">
                <a:latin typeface="Times New Roman"/>
              </a:rPr>
            </a:br>
            <a:r>
              <a:rPr lang="en-US" sz="1600">
                <a:latin typeface="Times New Roman"/>
              </a:rPr>
              <a:t>Machine Learning </a:t>
            </a:r>
            <a:br>
              <a:rPr lang="en-US" sz="1600">
                <a:latin typeface="Times New Roman"/>
              </a:rPr>
            </a:br>
            <a:r>
              <a:rPr lang="en-US" sz="1600">
                <a:latin typeface="Times New Roman"/>
              </a:rPr>
              <a:t>Graduate Student </a:t>
            </a:r>
          </a:p>
          <a:p>
            <a:pPr algn="ctr"/>
            <a:r>
              <a:rPr lang="en-US" sz="1600">
                <a:latin typeface="Times New Roman"/>
              </a:rPr>
              <a:t>Benfleet, United Kingdom</a:t>
            </a:r>
          </a:p>
        </p:txBody>
      </p:sp>
    </p:spTree>
    <p:extLst>
      <p:ext uri="{BB962C8B-B14F-4D97-AF65-F5344CB8AC3E}">
        <p14:creationId xmlns:p14="http://schemas.microsoft.com/office/powerpoint/2010/main" val="20559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6EE87D-B283-0143-B2E2-9A42BA203D2E}"/>
              </a:ext>
            </a:extLst>
          </p:cNvPr>
          <p:cNvSpPr>
            <a:spLocks noGrp="1"/>
          </p:cNvSpPr>
          <p:nvPr>
            <p:ph type="body" idx="2"/>
          </p:nvPr>
        </p:nvSpPr>
        <p:spPr>
          <a:xfrm>
            <a:off x="812169" y="1481247"/>
            <a:ext cx="2889547" cy="551382"/>
          </a:xfrm>
        </p:spPr>
        <p:txBody>
          <a:bodyPr/>
          <a:lstStyle/>
          <a:p>
            <a:r>
              <a:rPr lang="en-US"/>
              <a:t>Logistic Regression</a:t>
            </a:r>
          </a:p>
        </p:txBody>
      </p:sp>
      <p:sp>
        <p:nvSpPr>
          <p:cNvPr id="4" name="Text Placeholder 3">
            <a:extLst>
              <a:ext uri="{FF2B5EF4-FFF2-40B4-BE49-F238E27FC236}">
                <a16:creationId xmlns:a16="http://schemas.microsoft.com/office/drawing/2014/main" id="{2ED5FB8C-5BC2-3C42-A57A-B0B4254AC1E8}"/>
              </a:ext>
            </a:extLst>
          </p:cNvPr>
          <p:cNvSpPr>
            <a:spLocks noGrp="1"/>
          </p:cNvSpPr>
          <p:nvPr>
            <p:ph type="body" idx="3"/>
          </p:nvPr>
        </p:nvSpPr>
        <p:spPr>
          <a:xfrm>
            <a:off x="3975869" y="410572"/>
            <a:ext cx="4237084" cy="1219500"/>
          </a:xfrm>
        </p:spPr>
        <p:txBody>
          <a:bodyPr/>
          <a:lstStyle/>
          <a:p>
            <a:r>
              <a:rPr lang="en-US"/>
              <a:t>Balanced Dataset</a:t>
            </a:r>
          </a:p>
          <a:p>
            <a:endParaRPr lang="en-US"/>
          </a:p>
        </p:txBody>
      </p:sp>
      <p:sp>
        <p:nvSpPr>
          <p:cNvPr id="5" name="Text Placeholder 2">
            <a:extLst>
              <a:ext uri="{FF2B5EF4-FFF2-40B4-BE49-F238E27FC236}">
                <a16:creationId xmlns:a16="http://schemas.microsoft.com/office/drawing/2014/main" id="{993B1A7E-768C-C04A-926D-0482D835D59B}"/>
              </a:ext>
            </a:extLst>
          </p:cNvPr>
          <p:cNvSpPr txBox="1">
            <a:spLocks/>
          </p:cNvSpPr>
          <p:nvPr/>
        </p:nvSpPr>
        <p:spPr>
          <a:xfrm>
            <a:off x="4418313" y="1481247"/>
            <a:ext cx="3352197" cy="551382"/>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a:t>Random Forest Classifier</a:t>
            </a:r>
          </a:p>
        </p:txBody>
      </p:sp>
      <p:sp>
        <p:nvSpPr>
          <p:cNvPr id="6" name="Text Placeholder 2">
            <a:extLst>
              <a:ext uri="{FF2B5EF4-FFF2-40B4-BE49-F238E27FC236}">
                <a16:creationId xmlns:a16="http://schemas.microsoft.com/office/drawing/2014/main" id="{BDDA9526-9C37-3942-9B07-A6C05A2F5754}"/>
              </a:ext>
            </a:extLst>
          </p:cNvPr>
          <p:cNvSpPr txBox="1">
            <a:spLocks/>
          </p:cNvSpPr>
          <p:nvPr/>
        </p:nvSpPr>
        <p:spPr>
          <a:xfrm>
            <a:off x="8487107" y="1481247"/>
            <a:ext cx="3255712" cy="551382"/>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a:t>Gradient Boosting Tree</a:t>
            </a:r>
          </a:p>
        </p:txBody>
      </p:sp>
      <p:pic>
        <p:nvPicPr>
          <p:cNvPr id="1028" name="Picture 4">
            <a:extLst>
              <a:ext uri="{FF2B5EF4-FFF2-40B4-BE49-F238E27FC236}">
                <a16:creationId xmlns:a16="http://schemas.microsoft.com/office/drawing/2014/main" id="{E7F4530B-0805-354A-B7DB-509C00823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09" y="2194358"/>
            <a:ext cx="3911658" cy="2657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7DCF0A7-4DF2-C744-8BA7-54492DE4C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743" y="2168351"/>
            <a:ext cx="3988210" cy="27097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able&#10;&#10;Description automatically generated">
            <a:extLst>
              <a:ext uri="{FF2B5EF4-FFF2-40B4-BE49-F238E27FC236}">
                <a16:creationId xmlns:a16="http://schemas.microsoft.com/office/drawing/2014/main" id="{E6FD8A63-107C-1D4B-8713-18D6DFADA3CC}"/>
              </a:ext>
            </a:extLst>
          </p:cNvPr>
          <p:cNvPicPr>
            <a:picLocks noChangeAspect="1"/>
          </p:cNvPicPr>
          <p:nvPr/>
        </p:nvPicPr>
        <p:blipFill>
          <a:blip r:embed="rId4"/>
          <a:stretch>
            <a:fillRect/>
          </a:stretch>
        </p:blipFill>
        <p:spPr>
          <a:xfrm>
            <a:off x="235454" y="4852142"/>
            <a:ext cx="4042976" cy="1302305"/>
          </a:xfrm>
          <a:prstGeom prst="rect">
            <a:avLst/>
          </a:prstGeom>
        </p:spPr>
      </p:pic>
      <p:pic>
        <p:nvPicPr>
          <p:cNvPr id="11" name="Picture 10" descr="Table&#10;&#10;Description automatically generated">
            <a:extLst>
              <a:ext uri="{FF2B5EF4-FFF2-40B4-BE49-F238E27FC236}">
                <a16:creationId xmlns:a16="http://schemas.microsoft.com/office/drawing/2014/main" id="{1A947085-4757-604A-BDE3-41873E77180D}"/>
              </a:ext>
            </a:extLst>
          </p:cNvPr>
          <p:cNvPicPr>
            <a:picLocks noChangeAspect="1"/>
          </p:cNvPicPr>
          <p:nvPr/>
        </p:nvPicPr>
        <p:blipFill>
          <a:blip r:embed="rId5"/>
          <a:stretch>
            <a:fillRect/>
          </a:stretch>
        </p:blipFill>
        <p:spPr>
          <a:xfrm>
            <a:off x="8307641" y="4878148"/>
            <a:ext cx="3645730" cy="1153600"/>
          </a:xfrm>
          <a:prstGeom prst="rect">
            <a:avLst/>
          </a:prstGeom>
        </p:spPr>
      </p:pic>
      <p:pic>
        <p:nvPicPr>
          <p:cNvPr id="13" name="Picture 12" descr="Table&#10;&#10;Description automatically generated">
            <a:extLst>
              <a:ext uri="{FF2B5EF4-FFF2-40B4-BE49-F238E27FC236}">
                <a16:creationId xmlns:a16="http://schemas.microsoft.com/office/drawing/2014/main" id="{13C5E733-64B4-A54E-B7BA-01740B21A8FE}"/>
              </a:ext>
            </a:extLst>
          </p:cNvPr>
          <p:cNvPicPr>
            <a:picLocks noChangeAspect="1"/>
          </p:cNvPicPr>
          <p:nvPr/>
        </p:nvPicPr>
        <p:blipFill>
          <a:blip r:embed="rId6"/>
          <a:stretch>
            <a:fillRect/>
          </a:stretch>
        </p:blipFill>
        <p:spPr>
          <a:xfrm>
            <a:off x="4278430" y="4852142"/>
            <a:ext cx="3951013" cy="1227952"/>
          </a:xfrm>
          <a:prstGeom prst="rect">
            <a:avLst/>
          </a:prstGeom>
        </p:spPr>
      </p:pic>
      <p:pic>
        <p:nvPicPr>
          <p:cNvPr id="1026" name="Picture 2">
            <a:extLst>
              <a:ext uri="{FF2B5EF4-FFF2-40B4-BE49-F238E27FC236}">
                <a16:creationId xmlns:a16="http://schemas.microsoft.com/office/drawing/2014/main" id="{2F2B410D-9246-6245-89FC-0652100CB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3475" y="2162749"/>
            <a:ext cx="4042975" cy="274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371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D20771-57C3-144F-873D-9432E81A55D6}"/>
              </a:ext>
            </a:extLst>
          </p:cNvPr>
          <p:cNvSpPr>
            <a:spLocks noGrp="1"/>
          </p:cNvSpPr>
          <p:nvPr>
            <p:ph type="body" idx="3"/>
          </p:nvPr>
        </p:nvSpPr>
        <p:spPr>
          <a:xfrm>
            <a:off x="5114301" y="561110"/>
            <a:ext cx="1960221" cy="808182"/>
          </a:xfrm>
        </p:spPr>
        <p:txBody>
          <a:bodyPr/>
          <a:lstStyle/>
          <a:p>
            <a:r>
              <a:rPr lang="en-US"/>
              <a:t>Results</a:t>
            </a:r>
          </a:p>
        </p:txBody>
      </p:sp>
      <p:sp>
        <p:nvSpPr>
          <p:cNvPr id="5" name="Text Placeholder 2">
            <a:extLst>
              <a:ext uri="{FF2B5EF4-FFF2-40B4-BE49-F238E27FC236}">
                <a16:creationId xmlns:a16="http://schemas.microsoft.com/office/drawing/2014/main" id="{7871FD18-8B37-E740-89DF-3C080AAB5C10}"/>
              </a:ext>
            </a:extLst>
          </p:cNvPr>
          <p:cNvSpPr txBox="1">
            <a:spLocks/>
          </p:cNvSpPr>
          <p:nvPr/>
        </p:nvSpPr>
        <p:spPr>
          <a:xfrm>
            <a:off x="499349" y="2139978"/>
            <a:ext cx="11201584" cy="3752821"/>
          </a:xfrm>
          <a:prstGeom prst="rect">
            <a:avLst/>
          </a:prstGeom>
          <a:noFill/>
          <a:ln>
            <a:noFill/>
          </a:ln>
        </p:spPr>
        <p:txBody>
          <a:bodyPr spcFirstLastPara="1" wrap="square" lIns="121875" tIns="121875" rIns="121875" bIns="121875" anchor="t" anchorCtr="0"/>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lnSpc>
                <a:spcPct val="115000"/>
              </a:lnSpc>
              <a:spcBef>
                <a:spcPts val="21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21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21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21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2100"/>
              </a:spcBef>
              <a:spcAft>
                <a:spcPts val="21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71500" indent="-342900">
              <a:buFont typeface="Arial" panose="020B0604020202020204" pitchFamily="34" charset="0"/>
              <a:buChar char="•"/>
            </a:pPr>
            <a:r>
              <a:rPr lang="en-US"/>
              <a:t>We believe the Logistic Regression model created is the best suited model as it provides the best balance between the precision and recall compared to the other two models. </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In an imbalanced dataset we obtained high accuracy results for classifying people with no diabetes but poor results for predicting people with diabetes.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Using SMOTE we were able to oversample the data and achieved better results to represent the three models. </a:t>
            </a:r>
          </a:p>
        </p:txBody>
      </p:sp>
    </p:spTree>
    <p:extLst>
      <p:ext uri="{BB962C8B-B14F-4D97-AF65-F5344CB8AC3E}">
        <p14:creationId xmlns:p14="http://schemas.microsoft.com/office/powerpoint/2010/main" val="315703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45CAAB-FAA9-1444-9353-2E9EAC6F6358}"/>
              </a:ext>
            </a:extLst>
          </p:cNvPr>
          <p:cNvSpPr>
            <a:spLocks noGrp="1"/>
          </p:cNvSpPr>
          <p:nvPr>
            <p:ph type="body" idx="2"/>
          </p:nvPr>
        </p:nvSpPr>
        <p:spPr>
          <a:xfrm>
            <a:off x="685413" y="1489191"/>
            <a:ext cx="11380666" cy="542809"/>
          </a:xfrm>
        </p:spPr>
        <p:txBody>
          <a:bodyPr/>
          <a:lstStyle/>
          <a:p>
            <a:r>
              <a:rPr lang="en-US"/>
              <a:t>This figure represents the performance of the three machine learning models as the number of nodes change and the shift between the modes being run on a local machine and AWS EMR.  </a:t>
            </a:r>
          </a:p>
        </p:txBody>
      </p:sp>
      <p:sp>
        <p:nvSpPr>
          <p:cNvPr id="4" name="Text Placeholder 3">
            <a:extLst>
              <a:ext uri="{FF2B5EF4-FFF2-40B4-BE49-F238E27FC236}">
                <a16:creationId xmlns:a16="http://schemas.microsoft.com/office/drawing/2014/main" id="{E81BD7B0-CF09-484B-8473-0930CC8324F0}"/>
              </a:ext>
            </a:extLst>
          </p:cNvPr>
          <p:cNvSpPr>
            <a:spLocks noGrp="1"/>
          </p:cNvSpPr>
          <p:nvPr>
            <p:ph type="body" idx="3"/>
          </p:nvPr>
        </p:nvSpPr>
        <p:spPr>
          <a:xfrm>
            <a:off x="3695062" y="395801"/>
            <a:ext cx="5361368" cy="689406"/>
          </a:xfrm>
        </p:spPr>
        <p:txBody>
          <a:bodyPr/>
          <a:lstStyle/>
          <a:p>
            <a:r>
              <a:rPr lang="en-US"/>
              <a:t>Performance Evaluation</a:t>
            </a:r>
          </a:p>
        </p:txBody>
      </p:sp>
      <p:sp>
        <p:nvSpPr>
          <p:cNvPr id="7" name="TextBox 6">
            <a:extLst>
              <a:ext uri="{FF2B5EF4-FFF2-40B4-BE49-F238E27FC236}">
                <a16:creationId xmlns:a16="http://schemas.microsoft.com/office/drawing/2014/main" id="{AB819EFC-E7FD-B947-8D72-B69B98BCCFFB}"/>
              </a:ext>
            </a:extLst>
          </p:cNvPr>
          <p:cNvSpPr txBox="1"/>
          <p:nvPr/>
        </p:nvSpPr>
        <p:spPr>
          <a:xfrm>
            <a:off x="7806267" y="2032000"/>
            <a:ext cx="184731" cy="307777"/>
          </a:xfrm>
          <a:prstGeom prst="rect">
            <a:avLst/>
          </a:prstGeom>
          <a:noFill/>
        </p:spPr>
        <p:txBody>
          <a:bodyPr wrap="none" rtlCol="0">
            <a:spAutoFit/>
          </a:bodyPr>
          <a:lstStyle/>
          <a:p>
            <a:endParaRPr lang="en-US"/>
          </a:p>
        </p:txBody>
      </p:sp>
      <p:pic>
        <p:nvPicPr>
          <p:cNvPr id="2" name="Picture 5" descr="Chart, line chart&#10;&#10;Description automatically generated">
            <a:extLst>
              <a:ext uri="{FF2B5EF4-FFF2-40B4-BE49-F238E27FC236}">
                <a16:creationId xmlns:a16="http://schemas.microsoft.com/office/drawing/2014/main" id="{505C361D-037A-4E91-B837-1801B2EBD5C2}"/>
              </a:ext>
            </a:extLst>
          </p:cNvPr>
          <p:cNvPicPr>
            <a:picLocks noChangeAspect="1"/>
          </p:cNvPicPr>
          <p:nvPr/>
        </p:nvPicPr>
        <p:blipFill>
          <a:blip r:embed="rId2"/>
          <a:stretch>
            <a:fillRect/>
          </a:stretch>
        </p:blipFill>
        <p:spPr>
          <a:xfrm>
            <a:off x="3116934" y="2554680"/>
            <a:ext cx="5960271" cy="3246830"/>
          </a:xfrm>
          <a:prstGeom prst="rect">
            <a:avLst/>
          </a:prstGeom>
        </p:spPr>
      </p:pic>
    </p:spTree>
    <p:extLst>
      <p:ext uri="{BB962C8B-B14F-4D97-AF65-F5344CB8AC3E}">
        <p14:creationId xmlns:p14="http://schemas.microsoft.com/office/powerpoint/2010/main" val="1266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107E91-0666-424F-A05F-C000E84623EF}"/>
              </a:ext>
            </a:extLst>
          </p:cNvPr>
          <p:cNvSpPr>
            <a:spLocks noGrp="1"/>
          </p:cNvSpPr>
          <p:nvPr>
            <p:ph type="body" idx="3"/>
          </p:nvPr>
        </p:nvSpPr>
        <p:spPr>
          <a:xfrm>
            <a:off x="3760861" y="512617"/>
            <a:ext cx="4667101" cy="774316"/>
          </a:xfrm>
        </p:spPr>
        <p:txBody>
          <a:bodyPr/>
          <a:lstStyle/>
          <a:p>
            <a:r>
              <a:rPr lang="en-US"/>
              <a:t>Scalability Evaluation</a:t>
            </a:r>
          </a:p>
        </p:txBody>
      </p:sp>
      <p:pic>
        <p:nvPicPr>
          <p:cNvPr id="3" name="Picture 4" descr="Chart, line chart&#10;&#10;Description automatically generated">
            <a:extLst>
              <a:ext uri="{FF2B5EF4-FFF2-40B4-BE49-F238E27FC236}">
                <a16:creationId xmlns:a16="http://schemas.microsoft.com/office/drawing/2014/main" id="{55573779-75CE-47A3-8DF1-EE8659BFA17C}"/>
              </a:ext>
            </a:extLst>
          </p:cNvPr>
          <p:cNvPicPr>
            <a:picLocks noChangeAspect="1"/>
          </p:cNvPicPr>
          <p:nvPr/>
        </p:nvPicPr>
        <p:blipFill>
          <a:blip r:embed="rId2"/>
          <a:stretch>
            <a:fillRect/>
          </a:stretch>
        </p:blipFill>
        <p:spPr>
          <a:xfrm>
            <a:off x="438680" y="1762317"/>
            <a:ext cx="5547721" cy="3333366"/>
          </a:xfrm>
          <a:prstGeom prst="rect">
            <a:avLst/>
          </a:prstGeom>
          <a:ln>
            <a:solidFill>
              <a:schemeClr val="tx1"/>
            </a:solidFill>
          </a:ln>
        </p:spPr>
      </p:pic>
      <p:graphicFrame>
        <p:nvGraphicFramePr>
          <p:cNvPr id="7" name="Chart 6">
            <a:extLst>
              <a:ext uri="{FF2B5EF4-FFF2-40B4-BE49-F238E27FC236}">
                <a16:creationId xmlns:a16="http://schemas.microsoft.com/office/drawing/2014/main" id="{0F67CFA2-1A38-9740-9AB4-482F0096A7AA}"/>
              </a:ext>
            </a:extLst>
          </p:cNvPr>
          <p:cNvGraphicFramePr>
            <a:graphicFrameLocks/>
          </p:cNvGraphicFramePr>
          <p:nvPr>
            <p:extLst>
              <p:ext uri="{D42A27DB-BD31-4B8C-83A1-F6EECF244321}">
                <p14:modId xmlns:p14="http://schemas.microsoft.com/office/powerpoint/2010/main" val="3793247218"/>
              </p:ext>
            </p:extLst>
          </p:nvPr>
        </p:nvGraphicFramePr>
        <p:xfrm>
          <a:off x="6479261" y="1762316"/>
          <a:ext cx="5547721" cy="33333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82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1CADF6-22B5-0744-8C39-684F283BBDA9}"/>
              </a:ext>
            </a:extLst>
          </p:cNvPr>
          <p:cNvSpPr>
            <a:spLocks noGrp="1"/>
          </p:cNvSpPr>
          <p:nvPr>
            <p:ph type="body" idx="2"/>
          </p:nvPr>
        </p:nvSpPr>
        <p:spPr>
          <a:xfrm>
            <a:off x="998420" y="1904136"/>
            <a:ext cx="10191984" cy="3666415"/>
          </a:xfrm>
        </p:spPr>
        <p:txBody>
          <a:bodyPr/>
          <a:lstStyle/>
          <a:p>
            <a:pPr marL="571500" indent="-342900">
              <a:buFont typeface="Arial" panose="020B0604020202020204" pitchFamily="34" charset="0"/>
              <a:buChar char="•"/>
            </a:pPr>
            <a:r>
              <a:rPr lang="en-US"/>
              <a:t>Principal Component Analysis instead of correlation function. </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Hyper tuning parameters and using grid search to obtain optimal parameters</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Google Cloud platform /Microsoft Azure platform to evaluate performance and scalability.</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Obtain more data with a link to COVID-19 to further develop this project.</a:t>
            </a:r>
          </a:p>
          <a:p>
            <a:endParaRPr lang="en-US"/>
          </a:p>
        </p:txBody>
      </p:sp>
      <p:sp>
        <p:nvSpPr>
          <p:cNvPr id="4" name="Text Placeholder 3">
            <a:extLst>
              <a:ext uri="{FF2B5EF4-FFF2-40B4-BE49-F238E27FC236}">
                <a16:creationId xmlns:a16="http://schemas.microsoft.com/office/drawing/2014/main" id="{14215260-150C-CE44-AB70-0C8610B0E1F3}"/>
              </a:ext>
            </a:extLst>
          </p:cNvPr>
          <p:cNvSpPr>
            <a:spLocks noGrp="1"/>
          </p:cNvSpPr>
          <p:nvPr>
            <p:ph type="body" idx="3"/>
          </p:nvPr>
        </p:nvSpPr>
        <p:spPr>
          <a:xfrm>
            <a:off x="4635237" y="534169"/>
            <a:ext cx="2918350" cy="795867"/>
          </a:xfrm>
        </p:spPr>
        <p:txBody>
          <a:bodyPr/>
          <a:lstStyle/>
          <a:p>
            <a:r>
              <a:rPr lang="en-US"/>
              <a:t>Future Work</a:t>
            </a:r>
          </a:p>
        </p:txBody>
      </p:sp>
    </p:spTree>
    <p:extLst>
      <p:ext uri="{BB962C8B-B14F-4D97-AF65-F5344CB8AC3E}">
        <p14:creationId xmlns:p14="http://schemas.microsoft.com/office/powerpoint/2010/main" val="399401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A8C2E1-E4F3-B54B-BCDA-F88AFE3AFC1D}"/>
              </a:ext>
            </a:extLst>
          </p:cNvPr>
          <p:cNvSpPr>
            <a:spLocks noGrp="1"/>
          </p:cNvSpPr>
          <p:nvPr>
            <p:ph type="body" idx="2"/>
          </p:nvPr>
        </p:nvSpPr>
        <p:spPr>
          <a:xfrm>
            <a:off x="839318" y="1788212"/>
            <a:ext cx="10536437" cy="3512207"/>
          </a:xfrm>
        </p:spPr>
        <p:txBody>
          <a:bodyPr/>
          <a:lstStyle/>
          <a:p>
            <a:pPr marL="571500" indent="-342900">
              <a:buFont typeface="Arial" panose="020B0604020202020204" pitchFamily="34" charset="0"/>
              <a:buChar char="•"/>
            </a:pPr>
            <a:r>
              <a:rPr lang="en-US"/>
              <a:t>In this project the group successfully analyzed the health indicators diabetes dataset. </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Developed a binary classification to predict diabetes on an imbalanced and balanced dataset along with comparing the performance of three classification algorithms. </a:t>
            </a:r>
          </a:p>
          <a:p>
            <a:pPr marL="571500" indent="-342900">
              <a:buFont typeface="Arial" panose="020B0604020202020204" pitchFamily="34" charset="0"/>
              <a:buChar char="•"/>
            </a:pPr>
            <a:endParaRPr lang="en-US"/>
          </a:p>
          <a:p>
            <a:pPr marL="571500" indent="-342900">
              <a:buFont typeface="Arial" panose="020B0604020202020204" pitchFamily="34" charset="0"/>
              <a:buChar char="•"/>
            </a:pPr>
            <a:r>
              <a:rPr lang="en-US"/>
              <a:t>Evaluated the performance of the models on AWS by tuning the number of nodes and evaluated the scalability of the models by sampling the amount of data and noting the runtime. </a:t>
            </a:r>
          </a:p>
        </p:txBody>
      </p:sp>
      <p:sp>
        <p:nvSpPr>
          <p:cNvPr id="4" name="Text Placeholder 3">
            <a:extLst>
              <a:ext uri="{FF2B5EF4-FFF2-40B4-BE49-F238E27FC236}">
                <a16:creationId xmlns:a16="http://schemas.microsoft.com/office/drawing/2014/main" id="{82FC8DE8-036F-9443-80A9-E204D98B6A39}"/>
              </a:ext>
            </a:extLst>
          </p:cNvPr>
          <p:cNvSpPr>
            <a:spLocks noGrp="1"/>
          </p:cNvSpPr>
          <p:nvPr>
            <p:ph type="body" idx="3"/>
          </p:nvPr>
        </p:nvSpPr>
        <p:spPr>
          <a:xfrm>
            <a:off x="4595904" y="574325"/>
            <a:ext cx="2997015" cy="836022"/>
          </a:xfrm>
        </p:spPr>
        <p:txBody>
          <a:bodyPr/>
          <a:lstStyle/>
          <a:p>
            <a:r>
              <a:rPr lang="en-US"/>
              <a:t>Conclusion</a:t>
            </a:r>
          </a:p>
        </p:txBody>
      </p:sp>
    </p:spTree>
    <p:extLst>
      <p:ext uri="{BB962C8B-B14F-4D97-AF65-F5344CB8AC3E}">
        <p14:creationId xmlns:p14="http://schemas.microsoft.com/office/powerpoint/2010/main" val="213730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64775B-17DD-5D44-8DF4-B9AC45B0C0B5}"/>
              </a:ext>
            </a:extLst>
          </p:cNvPr>
          <p:cNvSpPr>
            <a:spLocks noGrp="1"/>
          </p:cNvSpPr>
          <p:nvPr>
            <p:ph type="body" idx="3"/>
          </p:nvPr>
        </p:nvSpPr>
        <p:spPr>
          <a:xfrm>
            <a:off x="1835157" y="2814959"/>
            <a:ext cx="8529900" cy="1219500"/>
          </a:xfrm>
        </p:spPr>
        <p:txBody>
          <a:bodyPr/>
          <a:lstStyle/>
          <a:p>
            <a:r>
              <a:rPr lang="en-US"/>
              <a:t>                          Thank You</a:t>
            </a:r>
          </a:p>
        </p:txBody>
      </p:sp>
    </p:spTree>
    <p:extLst>
      <p:ext uri="{BB962C8B-B14F-4D97-AF65-F5344CB8AC3E}">
        <p14:creationId xmlns:p14="http://schemas.microsoft.com/office/powerpoint/2010/main" val="4143756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F96AC1-8AAA-F64B-A04E-0B419E440270}"/>
              </a:ext>
            </a:extLst>
          </p:cNvPr>
          <p:cNvSpPr>
            <a:spLocks noGrp="1"/>
          </p:cNvSpPr>
          <p:nvPr>
            <p:ph type="body" idx="2"/>
          </p:nvPr>
        </p:nvSpPr>
        <p:spPr>
          <a:xfrm>
            <a:off x="231552" y="1683083"/>
            <a:ext cx="11531661" cy="2966410"/>
          </a:xfrm>
        </p:spPr>
        <p:txBody>
          <a:bodyPr/>
          <a:lstStyle/>
          <a:p>
            <a:r>
              <a:rPr lang="en-US">
                <a:hlinkClick r:id="rId2"/>
              </a:rPr>
              <a:t>https://www.nhs.uk/conditions/diabetes/#:~:text=Type%202%20diabetes%20is%20far,is%20known%20as%20gestational%20diabetes</a:t>
            </a:r>
            <a:endParaRPr lang="en-US"/>
          </a:p>
          <a:p>
            <a:r>
              <a:rPr lang="en-US">
                <a:hlinkClick r:id="rId3"/>
              </a:rPr>
              <a:t>https://www.who.int/news-room/fact-sheets/detail/diabetes</a:t>
            </a:r>
            <a:endParaRPr lang="en-US"/>
          </a:p>
          <a:p>
            <a:r>
              <a:rPr lang="en-US">
                <a:hlinkClick r:id="rId4"/>
              </a:rPr>
              <a:t>https://www.section.io/engineering-education/introduction-to-random-forest-in-machine-learning/</a:t>
            </a:r>
            <a:endParaRPr lang="en-US"/>
          </a:p>
          <a:p>
            <a:r>
              <a:rPr lang="en-US">
                <a:hlinkClick r:id="rId5"/>
              </a:rPr>
              <a:t>https://www.kaggle.com/alexteboul/diabetes-health-indicators-dataset</a:t>
            </a:r>
            <a:endParaRPr lang="en-US"/>
          </a:p>
          <a:p>
            <a:r>
              <a:rPr lang="en-US">
                <a:hlinkClick r:id="rId6"/>
              </a:rPr>
              <a:t>http://amunategui.github.io/smote/</a:t>
            </a:r>
            <a:endParaRPr lang="en-US"/>
          </a:p>
          <a:p>
            <a:r>
              <a:rPr lang="en-US">
                <a:hlinkClick r:id="rId7"/>
              </a:rPr>
              <a:t>https://www.dataschool.io/simple-guide-to-confusion-matrix-terminology/</a:t>
            </a:r>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67EC63EC-1A62-E147-A0C8-EC455D1B0ABF}"/>
              </a:ext>
            </a:extLst>
          </p:cNvPr>
          <p:cNvSpPr>
            <a:spLocks noGrp="1"/>
          </p:cNvSpPr>
          <p:nvPr>
            <p:ph type="body" idx="3"/>
          </p:nvPr>
        </p:nvSpPr>
        <p:spPr>
          <a:xfrm>
            <a:off x="4648819" y="512331"/>
            <a:ext cx="2891186" cy="789526"/>
          </a:xfrm>
        </p:spPr>
        <p:txBody>
          <a:bodyPr/>
          <a:lstStyle/>
          <a:p>
            <a:r>
              <a:rPr lang="en-US"/>
              <a:t>References </a:t>
            </a:r>
          </a:p>
        </p:txBody>
      </p:sp>
    </p:spTree>
    <p:extLst>
      <p:ext uri="{BB962C8B-B14F-4D97-AF65-F5344CB8AC3E}">
        <p14:creationId xmlns:p14="http://schemas.microsoft.com/office/powerpoint/2010/main" val="93183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222907-9598-4026-BE67-65B308BFE3F6}"/>
              </a:ext>
            </a:extLst>
          </p:cNvPr>
          <p:cNvSpPr txBox="1"/>
          <p:nvPr/>
        </p:nvSpPr>
        <p:spPr>
          <a:xfrm>
            <a:off x="1156082" y="2050734"/>
            <a:ext cx="4051999"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a:t>
            </a:r>
          </a:p>
          <a:p>
            <a:pPr marL="285750" indent="-285750" algn="l">
              <a:buFont typeface="Wingdings"/>
              <a:buChar char="ü"/>
            </a:pPr>
            <a:r>
              <a:rPr lang="en-US"/>
              <a:t>Introduction</a:t>
            </a:r>
          </a:p>
          <a:p>
            <a:pPr marL="285750" indent="-285750">
              <a:buFont typeface="Wingdings"/>
              <a:buChar char="ü"/>
            </a:pPr>
            <a:r>
              <a:rPr lang="en-US"/>
              <a:t>Aim</a:t>
            </a:r>
          </a:p>
          <a:p>
            <a:pPr marL="285750" indent="-285750">
              <a:buFont typeface="Wingdings"/>
              <a:buChar char="ü"/>
            </a:pPr>
            <a:r>
              <a:rPr lang="en-US"/>
              <a:t>Data Understanding</a:t>
            </a:r>
          </a:p>
          <a:p>
            <a:pPr marL="285750" indent="-285750">
              <a:buFont typeface="Wingdings"/>
              <a:buChar char="ü"/>
            </a:pPr>
            <a:r>
              <a:rPr lang="en-US"/>
              <a:t>Exploratory Data Analysis (EDA)</a:t>
            </a:r>
          </a:p>
          <a:p>
            <a:pPr marL="285750" indent="-285750">
              <a:buFont typeface="Wingdings"/>
              <a:buChar char="ü"/>
            </a:pPr>
            <a:r>
              <a:rPr lang="en-US"/>
              <a:t>Data Cleaning </a:t>
            </a:r>
          </a:p>
          <a:p>
            <a:pPr marL="285750" indent="-285750">
              <a:buFont typeface="Wingdings"/>
              <a:buChar char="ü"/>
            </a:pPr>
            <a:r>
              <a:rPr lang="en-US"/>
              <a:t>Technologies Used</a:t>
            </a:r>
          </a:p>
          <a:p>
            <a:pPr marL="285750" indent="-285750">
              <a:buFont typeface="Wingdings"/>
              <a:buChar char="ü"/>
            </a:pPr>
            <a:r>
              <a:rPr lang="en-US"/>
              <a:t>Project Methodology</a:t>
            </a:r>
          </a:p>
          <a:p>
            <a:pPr marL="285750" indent="-285750">
              <a:buFont typeface="Wingdings"/>
              <a:buChar char="ü"/>
            </a:pPr>
            <a:r>
              <a:rPr lang="en-US"/>
              <a:t>Choosing Classification Models</a:t>
            </a:r>
          </a:p>
          <a:p>
            <a:pPr marL="285750" indent="-285750">
              <a:buFont typeface="Wingdings"/>
              <a:buChar char="ü"/>
            </a:pPr>
            <a:r>
              <a:rPr lang="en-US"/>
              <a:t>Imbalanced Dataset Results</a:t>
            </a:r>
          </a:p>
          <a:p>
            <a:pPr marL="285750" indent="-285750">
              <a:buFont typeface="Wingdings"/>
              <a:buChar char="ü"/>
            </a:pPr>
            <a:r>
              <a:rPr lang="en-US"/>
              <a:t>SMOTE to balance the dataset</a:t>
            </a:r>
          </a:p>
          <a:p>
            <a:pPr marL="285750" indent="-285750">
              <a:buFont typeface="Wingdings"/>
              <a:buChar char="ü"/>
            </a:pPr>
            <a:r>
              <a:rPr lang="en-US"/>
              <a:t>Balanced Dataset</a:t>
            </a:r>
          </a:p>
          <a:p>
            <a:pPr marL="285750" indent="-285750">
              <a:buFont typeface="Wingdings"/>
              <a:buChar char="ü"/>
            </a:pPr>
            <a:r>
              <a:rPr lang="en-US"/>
              <a:t>Results</a:t>
            </a:r>
          </a:p>
          <a:p>
            <a:pPr marL="285750" indent="-285750">
              <a:buFont typeface="Wingdings"/>
              <a:buChar char="ü"/>
            </a:pPr>
            <a:r>
              <a:rPr lang="en-US"/>
              <a:t>Performance Evaluation</a:t>
            </a:r>
          </a:p>
          <a:p>
            <a:pPr marL="285750" indent="-285750">
              <a:buFont typeface="Wingdings"/>
              <a:buChar char="ü"/>
            </a:pPr>
            <a:r>
              <a:rPr lang="en-US"/>
              <a:t>Scalability Evaluation</a:t>
            </a:r>
          </a:p>
          <a:p>
            <a:pPr marL="285750" indent="-285750">
              <a:buFont typeface="Wingdings"/>
              <a:buChar char="ü"/>
            </a:pPr>
            <a:r>
              <a:rPr lang="en-US"/>
              <a:t>Future Work</a:t>
            </a:r>
          </a:p>
          <a:p>
            <a:pPr marL="285750" indent="-285750">
              <a:buFont typeface="Wingdings"/>
              <a:buChar char="ü"/>
            </a:pPr>
            <a:r>
              <a:rPr lang="en-US"/>
              <a:t>Conclusion</a:t>
            </a:r>
          </a:p>
          <a:p>
            <a:pPr marL="285750" indent="-285750">
              <a:buFont typeface="Wingdings"/>
              <a:buChar char="ü"/>
            </a:pPr>
            <a:endParaRPr lang="en-US"/>
          </a:p>
          <a:p>
            <a:endParaRPr lang="en-US"/>
          </a:p>
          <a:p>
            <a:endParaRPr lang="en-US"/>
          </a:p>
          <a:p>
            <a:endParaRPr lang="en-US"/>
          </a:p>
        </p:txBody>
      </p:sp>
      <p:sp>
        <p:nvSpPr>
          <p:cNvPr id="2" name="TextBox 1">
            <a:extLst>
              <a:ext uri="{FF2B5EF4-FFF2-40B4-BE49-F238E27FC236}">
                <a16:creationId xmlns:a16="http://schemas.microsoft.com/office/drawing/2014/main" id="{0C19CB63-6E38-48A6-9410-E4F41157EDB0}"/>
              </a:ext>
            </a:extLst>
          </p:cNvPr>
          <p:cNvSpPr txBox="1"/>
          <p:nvPr/>
        </p:nvSpPr>
        <p:spPr>
          <a:xfrm>
            <a:off x="1425835" y="168084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Contents</a:t>
            </a:r>
            <a:endParaRPr lang="en-US" sz="2400"/>
          </a:p>
        </p:txBody>
      </p:sp>
    </p:spTree>
    <p:extLst>
      <p:ext uri="{BB962C8B-B14F-4D97-AF65-F5344CB8AC3E}">
        <p14:creationId xmlns:p14="http://schemas.microsoft.com/office/powerpoint/2010/main" val="318843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 calcmode="lin" valueType="num">
                                      <p:cBhvr>
                                        <p:cTn id="20"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 calcmode="lin" valueType="num">
                                      <p:cBhvr>
                                        <p:cTn id="34"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 calcmode="lin" valueType="num">
                                      <p:cBhvr>
                                        <p:cTn id="41"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5">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 calcmode="lin" valueType="num">
                                      <p:cBhvr>
                                        <p:cTn id="48"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9"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50" dur="500"/>
                                        <p:tgtEl>
                                          <p:spTgt spid="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p:cTn id="55"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5">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txEl>
                                              <p:pRg st="7" end="7"/>
                                            </p:txEl>
                                          </p:spTgt>
                                        </p:tgtEl>
                                        <p:attrNameLst>
                                          <p:attrName>style.visibility</p:attrName>
                                        </p:attrNameLst>
                                      </p:cBhvr>
                                      <p:to>
                                        <p:strVal val="visible"/>
                                      </p:to>
                                    </p:set>
                                    <p:anim calcmode="lin" valueType="num">
                                      <p:cBhvr>
                                        <p:cTn id="6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64" dur="500"/>
                                        <p:tgtEl>
                                          <p:spTgt spid="5">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anim calcmode="lin" valueType="num">
                                      <p:cBhvr>
                                        <p:cTn id="69"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70"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71" dur="500"/>
                                        <p:tgtEl>
                                          <p:spTgt spid="5">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5">
                                            <p:txEl>
                                              <p:pRg st="9" end="9"/>
                                            </p:txEl>
                                          </p:spTgt>
                                        </p:tgtEl>
                                        <p:attrNameLst>
                                          <p:attrName>style.visibility</p:attrName>
                                        </p:attrNameLst>
                                      </p:cBhvr>
                                      <p:to>
                                        <p:strVal val="visible"/>
                                      </p:to>
                                    </p:set>
                                    <p:anim calcmode="lin" valueType="num">
                                      <p:cBhvr>
                                        <p:cTn id="76"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77"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78" dur="500"/>
                                        <p:tgtEl>
                                          <p:spTgt spid="5">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5">
                                            <p:txEl>
                                              <p:pRg st="10" end="10"/>
                                            </p:txEl>
                                          </p:spTgt>
                                        </p:tgtEl>
                                        <p:attrNameLst>
                                          <p:attrName>style.visibility</p:attrName>
                                        </p:attrNameLst>
                                      </p:cBhvr>
                                      <p:to>
                                        <p:strVal val="visible"/>
                                      </p:to>
                                    </p:set>
                                    <p:anim calcmode="lin" valueType="num">
                                      <p:cBhvr>
                                        <p:cTn id="83"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84"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85" dur="500"/>
                                        <p:tgtEl>
                                          <p:spTgt spid="5">
                                            <p:txEl>
                                              <p:pRg st="10" end="1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5">
                                            <p:txEl>
                                              <p:pRg st="11" end="11"/>
                                            </p:txEl>
                                          </p:spTgt>
                                        </p:tgtEl>
                                        <p:attrNameLst>
                                          <p:attrName>style.visibility</p:attrName>
                                        </p:attrNameLst>
                                      </p:cBhvr>
                                      <p:to>
                                        <p:strVal val="visible"/>
                                      </p:to>
                                    </p:set>
                                    <p:anim calcmode="lin" valueType="num">
                                      <p:cBhvr>
                                        <p:cTn id="90"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91"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92" dur="500"/>
                                        <p:tgtEl>
                                          <p:spTgt spid="5">
                                            <p:txEl>
                                              <p:pRg st="11" end="1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5">
                                            <p:txEl>
                                              <p:pRg st="12" end="12"/>
                                            </p:txEl>
                                          </p:spTgt>
                                        </p:tgtEl>
                                        <p:attrNameLst>
                                          <p:attrName>style.visibility</p:attrName>
                                        </p:attrNameLst>
                                      </p:cBhvr>
                                      <p:to>
                                        <p:strVal val="visible"/>
                                      </p:to>
                                    </p:set>
                                    <p:anim calcmode="lin" valueType="num">
                                      <p:cBhvr>
                                        <p:cTn id="97"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98" dur="500" fill="hold"/>
                                        <p:tgtEl>
                                          <p:spTgt spid="5">
                                            <p:txEl>
                                              <p:pRg st="12" end="12"/>
                                            </p:txEl>
                                          </p:spTgt>
                                        </p:tgtEl>
                                        <p:attrNameLst>
                                          <p:attrName>ppt_h</p:attrName>
                                        </p:attrNameLst>
                                      </p:cBhvr>
                                      <p:tavLst>
                                        <p:tav tm="0">
                                          <p:val>
                                            <p:fltVal val="0"/>
                                          </p:val>
                                        </p:tav>
                                        <p:tav tm="100000">
                                          <p:val>
                                            <p:strVal val="#ppt_h"/>
                                          </p:val>
                                        </p:tav>
                                      </p:tavLst>
                                    </p:anim>
                                    <p:animEffect transition="in" filter="fade">
                                      <p:cBhvr>
                                        <p:cTn id="99" dur="500"/>
                                        <p:tgtEl>
                                          <p:spTgt spid="5">
                                            <p:txEl>
                                              <p:pRg st="12" end="12"/>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5">
                                            <p:txEl>
                                              <p:pRg st="13" end="13"/>
                                            </p:txEl>
                                          </p:spTgt>
                                        </p:tgtEl>
                                        <p:attrNameLst>
                                          <p:attrName>style.visibility</p:attrName>
                                        </p:attrNameLst>
                                      </p:cBhvr>
                                      <p:to>
                                        <p:strVal val="visible"/>
                                      </p:to>
                                    </p:set>
                                    <p:anim calcmode="lin" valueType="num">
                                      <p:cBhvr>
                                        <p:cTn id="104"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105" dur="500" fill="hold"/>
                                        <p:tgtEl>
                                          <p:spTgt spid="5">
                                            <p:txEl>
                                              <p:pRg st="13" end="13"/>
                                            </p:txEl>
                                          </p:spTgt>
                                        </p:tgtEl>
                                        <p:attrNameLst>
                                          <p:attrName>ppt_h</p:attrName>
                                        </p:attrNameLst>
                                      </p:cBhvr>
                                      <p:tavLst>
                                        <p:tav tm="0">
                                          <p:val>
                                            <p:fltVal val="0"/>
                                          </p:val>
                                        </p:tav>
                                        <p:tav tm="100000">
                                          <p:val>
                                            <p:strVal val="#ppt_h"/>
                                          </p:val>
                                        </p:tav>
                                      </p:tavLst>
                                    </p:anim>
                                    <p:animEffect transition="in" filter="fade">
                                      <p:cBhvr>
                                        <p:cTn id="106" dur="500"/>
                                        <p:tgtEl>
                                          <p:spTgt spid="5">
                                            <p:txEl>
                                              <p:pRg st="13" end="13"/>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5">
                                            <p:txEl>
                                              <p:pRg st="14" end="14"/>
                                            </p:txEl>
                                          </p:spTgt>
                                        </p:tgtEl>
                                        <p:attrNameLst>
                                          <p:attrName>style.visibility</p:attrName>
                                        </p:attrNameLst>
                                      </p:cBhvr>
                                      <p:to>
                                        <p:strVal val="visible"/>
                                      </p:to>
                                    </p:set>
                                    <p:anim calcmode="lin" valueType="num">
                                      <p:cBhvr>
                                        <p:cTn id="111" dur="500" fill="hold"/>
                                        <p:tgtEl>
                                          <p:spTgt spid="5">
                                            <p:txEl>
                                              <p:pRg st="14" end="14"/>
                                            </p:txEl>
                                          </p:spTgt>
                                        </p:tgtEl>
                                        <p:attrNameLst>
                                          <p:attrName>ppt_w</p:attrName>
                                        </p:attrNameLst>
                                      </p:cBhvr>
                                      <p:tavLst>
                                        <p:tav tm="0">
                                          <p:val>
                                            <p:fltVal val="0"/>
                                          </p:val>
                                        </p:tav>
                                        <p:tav tm="100000">
                                          <p:val>
                                            <p:strVal val="#ppt_w"/>
                                          </p:val>
                                        </p:tav>
                                      </p:tavLst>
                                    </p:anim>
                                    <p:anim calcmode="lin" valueType="num">
                                      <p:cBhvr>
                                        <p:cTn id="112" dur="500" fill="hold"/>
                                        <p:tgtEl>
                                          <p:spTgt spid="5">
                                            <p:txEl>
                                              <p:pRg st="14" end="14"/>
                                            </p:txEl>
                                          </p:spTgt>
                                        </p:tgtEl>
                                        <p:attrNameLst>
                                          <p:attrName>ppt_h</p:attrName>
                                        </p:attrNameLst>
                                      </p:cBhvr>
                                      <p:tavLst>
                                        <p:tav tm="0">
                                          <p:val>
                                            <p:fltVal val="0"/>
                                          </p:val>
                                        </p:tav>
                                        <p:tav tm="100000">
                                          <p:val>
                                            <p:strVal val="#ppt_h"/>
                                          </p:val>
                                        </p:tav>
                                      </p:tavLst>
                                    </p:anim>
                                    <p:animEffect transition="in" filter="fade">
                                      <p:cBhvr>
                                        <p:cTn id="113" dur="500"/>
                                        <p:tgtEl>
                                          <p:spTgt spid="5">
                                            <p:txEl>
                                              <p:pRg st="14" end="14"/>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5">
                                            <p:txEl>
                                              <p:pRg st="15" end="15"/>
                                            </p:txEl>
                                          </p:spTgt>
                                        </p:tgtEl>
                                        <p:attrNameLst>
                                          <p:attrName>style.visibility</p:attrName>
                                        </p:attrNameLst>
                                      </p:cBhvr>
                                      <p:to>
                                        <p:strVal val="visible"/>
                                      </p:to>
                                    </p:set>
                                    <p:anim calcmode="lin" valueType="num">
                                      <p:cBhvr>
                                        <p:cTn id="118" dur="500" fill="hold"/>
                                        <p:tgtEl>
                                          <p:spTgt spid="5">
                                            <p:txEl>
                                              <p:pRg st="15" end="15"/>
                                            </p:txEl>
                                          </p:spTgt>
                                        </p:tgtEl>
                                        <p:attrNameLst>
                                          <p:attrName>ppt_w</p:attrName>
                                        </p:attrNameLst>
                                      </p:cBhvr>
                                      <p:tavLst>
                                        <p:tav tm="0">
                                          <p:val>
                                            <p:fltVal val="0"/>
                                          </p:val>
                                        </p:tav>
                                        <p:tav tm="100000">
                                          <p:val>
                                            <p:strVal val="#ppt_w"/>
                                          </p:val>
                                        </p:tav>
                                      </p:tavLst>
                                    </p:anim>
                                    <p:anim calcmode="lin" valueType="num">
                                      <p:cBhvr>
                                        <p:cTn id="119" dur="500" fill="hold"/>
                                        <p:tgtEl>
                                          <p:spTgt spid="5">
                                            <p:txEl>
                                              <p:pRg st="15" end="15"/>
                                            </p:txEl>
                                          </p:spTgt>
                                        </p:tgtEl>
                                        <p:attrNameLst>
                                          <p:attrName>ppt_h</p:attrName>
                                        </p:attrNameLst>
                                      </p:cBhvr>
                                      <p:tavLst>
                                        <p:tav tm="0">
                                          <p:val>
                                            <p:fltVal val="0"/>
                                          </p:val>
                                        </p:tav>
                                        <p:tav tm="100000">
                                          <p:val>
                                            <p:strVal val="#ppt_h"/>
                                          </p:val>
                                        </p:tav>
                                      </p:tavLst>
                                    </p:anim>
                                    <p:animEffect transition="in" filter="fade">
                                      <p:cBhvr>
                                        <p:cTn id="120" dur="500"/>
                                        <p:tgtEl>
                                          <p:spTgt spid="5">
                                            <p:txEl>
                                              <p:pRg st="15" end="15"/>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5">
                                            <p:txEl>
                                              <p:pRg st="16" end="16"/>
                                            </p:txEl>
                                          </p:spTgt>
                                        </p:tgtEl>
                                        <p:attrNameLst>
                                          <p:attrName>style.visibility</p:attrName>
                                        </p:attrNameLst>
                                      </p:cBhvr>
                                      <p:to>
                                        <p:strVal val="visible"/>
                                      </p:to>
                                    </p:set>
                                    <p:anim calcmode="lin" valueType="num">
                                      <p:cBhvr>
                                        <p:cTn id="125" dur="500" fill="hold"/>
                                        <p:tgtEl>
                                          <p:spTgt spid="5">
                                            <p:txEl>
                                              <p:pRg st="16" end="16"/>
                                            </p:txEl>
                                          </p:spTgt>
                                        </p:tgtEl>
                                        <p:attrNameLst>
                                          <p:attrName>ppt_w</p:attrName>
                                        </p:attrNameLst>
                                      </p:cBhvr>
                                      <p:tavLst>
                                        <p:tav tm="0">
                                          <p:val>
                                            <p:fltVal val="0"/>
                                          </p:val>
                                        </p:tav>
                                        <p:tav tm="100000">
                                          <p:val>
                                            <p:strVal val="#ppt_w"/>
                                          </p:val>
                                        </p:tav>
                                      </p:tavLst>
                                    </p:anim>
                                    <p:anim calcmode="lin" valueType="num">
                                      <p:cBhvr>
                                        <p:cTn id="126" dur="500" fill="hold"/>
                                        <p:tgtEl>
                                          <p:spTgt spid="5">
                                            <p:txEl>
                                              <p:pRg st="16" end="16"/>
                                            </p:txEl>
                                          </p:spTgt>
                                        </p:tgtEl>
                                        <p:attrNameLst>
                                          <p:attrName>ppt_h</p:attrName>
                                        </p:attrNameLst>
                                      </p:cBhvr>
                                      <p:tavLst>
                                        <p:tav tm="0">
                                          <p:val>
                                            <p:fltVal val="0"/>
                                          </p:val>
                                        </p:tav>
                                        <p:tav tm="100000">
                                          <p:val>
                                            <p:strVal val="#ppt_h"/>
                                          </p:val>
                                        </p:tav>
                                      </p:tavLst>
                                    </p:anim>
                                    <p:animEffect transition="in" filter="fade">
                                      <p:cBhvr>
                                        <p:cTn id="12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D2C772-A2A2-AE48-A081-956634737015}"/>
              </a:ext>
            </a:extLst>
          </p:cNvPr>
          <p:cNvSpPr>
            <a:spLocks noGrp="1"/>
          </p:cNvSpPr>
          <p:nvPr>
            <p:ph type="body" idx="2"/>
          </p:nvPr>
        </p:nvSpPr>
        <p:spPr>
          <a:xfrm>
            <a:off x="216054" y="1768764"/>
            <a:ext cx="11503111" cy="4166815"/>
          </a:xfrm>
        </p:spPr>
        <p:txBody>
          <a:bodyPr/>
          <a:lstStyle/>
          <a:p>
            <a:pPr marL="571500" indent="-342900">
              <a:buFont typeface="Arial" panose="020B0604020202020204" pitchFamily="34" charset="0"/>
              <a:buChar char="•"/>
            </a:pPr>
            <a:r>
              <a:rPr lang="en-US" sz="1600"/>
              <a:t>What is Diabetes?    </a:t>
            </a:r>
            <a:endParaRPr lang="en-US"/>
          </a:p>
          <a:p>
            <a:pPr marL="571500" indent="-342900">
              <a:buFont typeface="Arial" panose="020B0604020202020204" pitchFamily="34" charset="0"/>
              <a:buChar char="•"/>
            </a:pPr>
            <a:endParaRPr lang="en-US" sz="1600"/>
          </a:p>
          <a:p>
            <a:pPr marL="571500" indent="-342900">
              <a:buFont typeface="Arial" panose="020B0604020202020204" pitchFamily="34" charset="0"/>
              <a:buChar char="•"/>
            </a:pPr>
            <a:r>
              <a:rPr lang="en-US" sz="1600"/>
              <a:t>What are its types?   </a:t>
            </a:r>
            <a:endParaRPr lang="en-US"/>
          </a:p>
          <a:p>
            <a:pPr marL="571500" indent="-342900">
              <a:buFont typeface="Arial" panose="020B0604020202020204" pitchFamily="34" charset="0"/>
              <a:buChar char="•"/>
            </a:pPr>
            <a:endParaRPr lang="en-US" sz="1600"/>
          </a:p>
          <a:p>
            <a:pPr marL="571500" indent="-342900">
              <a:buFont typeface="Arial" panose="020B0604020202020204" pitchFamily="34" charset="0"/>
              <a:buChar char="•"/>
            </a:pPr>
            <a:r>
              <a:rPr lang="en-US" sz="1600"/>
              <a:t>Diabetes in the 21 century is considered as one of the deadliest and chronic disease.</a:t>
            </a:r>
          </a:p>
          <a:p>
            <a:pPr marL="228600" indent="0"/>
            <a:r>
              <a:rPr lang="en-US" sz="1600"/>
              <a:t>  </a:t>
            </a:r>
            <a:endParaRPr lang="en-US"/>
          </a:p>
          <a:p>
            <a:pPr marL="571500" indent="-342900">
              <a:buFont typeface="Arial" panose="020B0604020202020204" pitchFamily="34" charset="0"/>
              <a:buChar char="•"/>
            </a:pPr>
            <a:r>
              <a:rPr lang="en-US" sz="1600"/>
              <a:t>In the UK, around 90% of all adults with diabetes have type 2. Just over 1 in 10 people in the United States have diabetes and in 1 in 3 American adults have prediabetes. </a:t>
            </a:r>
          </a:p>
          <a:p>
            <a:pPr marL="228600" indent="0"/>
            <a:endParaRPr lang="en-US" sz="1600"/>
          </a:p>
          <a:p>
            <a:pPr marL="571500" indent="-342900">
              <a:buFont typeface="Arial" panose="020B0604020202020204" pitchFamily="34" charset="0"/>
              <a:buChar char="•"/>
            </a:pPr>
            <a:r>
              <a:rPr lang="en-US" sz="1600"/>
              <a:t>Around 25% of the hospitalized people with the COVID-19 virus had diabetes. </a:t>
            </a:r>
          </a:p>
          <a:p>
            <a:pPr marL="228600" indent="0"/>
            <a:endParaRPr lang="en-US" sz="1600"/>
          </a:p>
          <a:p>
            <a:pPr marL="571500" indent="-342900">
              <a:buFont typeface="Arial" panose="020B0604020202020204" pitchFamily="34" charset="0"/>
              <a:buChar char="•"/>
            </a:pPr>
            <a:r>
              <a:rPr lang="en-US" sz="1600"/>
              <a:t>Diabetes patients are at risk to develop serious complications and to die from the virus. </a:t>
            </a:r>
          </a:p>
          <a:p>
            <a:pPr marL="571500" indent="-342900">
              <a:buFont typeface="Arial" panose="020B0604020202020204" pitchFamily="34" charset="0"/>
              <a:buChar char="•"/>
            </a:pPr>
            <a:endParaRPr lang="en-US" sz="1600"/>
          </a:p>
          <a:p>
            <a:pPr marL="571500" indent="-342900">
              <a:buFont typeface="Arial" panose="020B0604020202020204" pitchFamily="34" charset="0"/>
              <a:buChar char="•"/>
            </a:pPr>
            <a:endParaRPr lang="en-US" sz="1600"/>
          </a:p>
          <a:p>
            <a:pPr marL="571500" indent="-342900">
              <a:buFont typeface="Arial" panose="020B0604020202020204" pitchFamily="34" charset="0"/>
              <a:buChar char="•"/>
            </a:pPr>
            <a:endParaRPr lang="en-US" sz="1600"/>
          </a:p>
        </p:txBody>
      </p:sp>
      <p:sp>
        <p:nvSpPr>
          <p:cNvPr id="4" name="Text Placeholder 3">
            <a:extLst>
              <a:ext uri="{FF2B5EF4-FFF2-40B4-BE49-F238E27FC236}">
                <a16:creationId xmlns:a16="http://schemas.microsoft.com/office/drawing/2014/main" id="{C157B8E7-0682-7342-A957-3BDA247E2636}"/>
              </a:ext>
            </a:extLst>
          </p:cNvPr>
          <p:cNvSpPr>
            <a:spLocks noGrp="1"/>
          </p:cNvSpPr>
          <p:nvPr>
            <p:ph type="body" idx="3"/>
          </p:nvPr>
        </p:nvSpPr>
        <p:spPr>
          <a:xfrm>
            <a:off x="4547270" y="508082"/>
            <a:ext cx="3094835" cy="718607"/>
          </a:xfrm>
        </p:spPr>
        <p:txBody>
          <a:bodyPr/>
          <a:lstStyle/>
          <a:p>
            <a:r>
              <a:rPr lang="en-US" u="sng"/>
              <a:t>Introduction</a:t>
            </a:r>
          </a:p>
        </p:txBody>
      </p:sp>
    </p:spTree>
    <p:extLst>
      <p:ext uri="{BB962C8B-B14F-4D97-AF65-F5344CB8AC3E}">
        <p14:creationId xmlns:p14="http://schemas.microsoft.com/office/powerpoint/2010/main" val="107741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E3A4A5-4131-EC41-B8D7-3C67D8E70507}"/>
              </a:ext>
            </a:extLst>
          </p:cNvPr>
          <p:cNvSpPr>
            <a:spLocks noGrp="1"/>
          </p:cNvSpPr>
          <p:nvPr>
            <p:ph type="body" idx="2"/>
          </p:nvPr>
        </p:nvSpPr>
        <p:spPr>
          <a:xfrm>
            <a:off x="0" y="1828628"/>
            <a:ext cx="11346846" cy="696333"/>
          </a:xfrm>
        </p:spPr>
        <p:txBody>
          <a:bodyPr/>
          <a:lstStyle/>
          <a:p>
            <a:pPr marL="228600" indent="0"/>
            <a:r>
              <a:rPr lang="en-US" sz="2800"/>
              <a:t>          By using </a:t>
            </a:r>
            <a:r>
              <a:rPr lang="en-US" sz="2800" err="1"/>
              <a:t>PySpark</a:t>
            </a:r>
            <a:r>
              <a:rPr lang="en-US" sz="2800"/>
              <a:t>:</a:t>
            </a:r>
            <a:endParaRPr lang="en-US"/>
          </a:p>
          <a:p>
            <a:pPr marL="1200150" lvl="1" indent="-514350">
              <a:buFont typeface="Wingdings"/>
              <a:buChar char="Ø"/>
            </a:pPr>
            <a:r>
              <a:rPr lang="en-US" sz="2000"/>
              <a:t>Understand the diabetes health indicator dataset and perform EDA.</a:t>
            </a:r>
          </a:p>
          <a:p>
            <a:pPr marL="1200150" lvl="1" indent="-514350">
              <a:lnSpc>
                <a:spcPct val="114999"/>
              </a:lnSpc>
              <a:buFont typeface="Wingdings"/>
              <a:buChar char="Ø"/>
            </a:pPr>
            <a:r>
              <a:rPr lang="en-US" sz="2000"/>
              <a:t>Develop binary classification using machine learning algorithms to predict whether an individual has diabetes or not. </a:t>
            </a:r>
            <a:endParaRPr lang="en-US"/>
          </a:p>
          <a:p>
            <a:pPr marL="1200150" lvl="1" indent="-514350">
              <a:lnSpc>
                <a:spcPct val="114999"/>
              </a:lnSpc>
              <a:buFont typeface="Wingdings"/>
              <a:buChar char="Ø"/>
            </a:pPr>
            <a:r>
              <a:rPr lang="en-US" sz="2000"/>
              <a:t>Evaluate the results produced by the machine learning algorithms along with their scalability and performance using AWS. </a:t>
            </a:r>
            <a:endParaRPr lang="en-US"/>
          </a:p>
          <a:p>
            <a:pPr marL="1200150" lvl="1" indent="-514350">
              <a:buFont typeface="Arial"/>
              <a:buAutoNum type="arabicPeriod"/>
            </a:pPr>
            <a:endParaRPr lang="en-US"/>
          </a:p>
          <a:p>
            <a:pPr marL="1028700" lvl="1" indent="-342900">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98315409-2444-5D4C-AB1B-49C715B563D5}"/>
              </a:ext>
            </a:extLst>
          </p:cNvPr>
          <p:cNvSpPr>
            <a:spLocks noGrp="1"/>
          </p:cNvSpPr>
          <p:nvPr>
            <p:ph type="body" idx="3"/>
          </p:nvPr>
        </p:nvSpPr>
        <p:spPr>
          <a:xfrm>
            <a:off x="2574035" y="597979"/>
            <a:ext cx="7040753" cy="696333"/>
          </a:xfrm>
        </p:spPr>
        <p:txBody>
          <a:bodyPr/>
          <a:lstStyle/>
          <a:p>
            <a:pPr algn="ctr"/>
            <a:r>
              <a:rPr lang="en-US"/>
              <a:t>Aims</a:t>
            </a:r>
          </a:p>
        </p:txBody>
      </p:sp>
    </p:spTree>
    <p:extLst>
      <p:ext uri="{BB962C8B-B14F-4D97-AF65-F5344CB8AC3E}">
        <p14:creationId xmlns:p14="http://schemas.microsoft.com/office/powerpoint/2010/main" val="29377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9"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0" dur="1000"/>
                                        <p:tgtEl>
                                          <p:spTgt spid="3">
                                            <p:txEl>
                                              <p:pRg st="1" end="1"/>
                                            </p:txEl>
                                          </p:spTgt>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4"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5" dur="1000"/>
                                        <p:tgtEl>
                                          <p:spTgt spid="3">
                                            <p:txEl>
                                              <p:pRg st="2" end="2"/>
                                            </p:txEl>
                                          </p:spTgt>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190678-F70B-8F43-A26E-D20633958FAB}"/>
              </a:ext>
            </a:extLst>
          </p:cNvPr>
          <p:cNvSpPr>
            <a:spLocks noGrp="1"/>
          </p:cNvSpPr>
          <p:nvPr>
            <p:ph type="body" idx="2"/>
          </p:nvPr>
        </p:nvSpPr>
        <p:spPr>
          <a:xfrm>
            <a:off x="216054" y="2008648"/>
            <a:ext cx="11609148" cy="1204800"/>
          </a:xfrm>
        </p:spPr>
        <p:txBody>
          <a:bodyPr/>
          <a:lstStyle/>
          <a:p>
            <a:r>
              <a:rPr lang="en-US"/>
              <a:t>Columns representing the important aspects of prediction.</a:t>
            </a:r>
          </a:p>
          <a:p>
            <a:r>
              <a:rPr lang="en-US"/>
              <a:t>  </a:t>
            </a:r>
          </a:p>
          <a:p>
            <a:r>
              <a:rPr lang="en-US"/>
              <a:t>Most of the data was in zeros and ones.</a:t>
            </a:r>
          </a:p>
          <a:p>
            <a:endParaRPr lang="en-US"/>
          </a:p>
          <a:p>
            <a:r>
              <a:rPr lang="en-US"/>
              <a:t>Body Mass Index (BMI) in its standard form.</a:t>
            </a:r>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A6066667-7BE1-EE43-850A-5F7D37257A35}"/>
              </a:ext>
            </a:extLst>
          </p:cNvPr>
          <p:cNvSpPr>
            <a:spLocks noGrp="1"/>
          </p:cNvSpPr>
          <p:nvPr>
            <p:ph type="body" idx="3"/>
          </p:nvPr>
        </p:nvSpPr>
        <p:spPr>
          <a:xfrm>
            <a:off x="3729222" y="454688"/>
            <a:ext cx="4730379" cy="1219500"/>
          </a:xfrm>
        </p:spPr>
        <p:txBody>
          <a:bodyPr/>
          <a:lstStyle/>
          <a:p>
            <a:r>
              <a:rPr lang="en-US"/>
              <a:t>Data Understanding</a:t>
            </a:r>
          </a:p>
          <a:p>
            <a:endParaRPr lang="en-US"/>
          </a:p>
        </p:txBody>
      </p:sp>
      <p:pic>
        <p:nvPicPr>
          <p:cNvPr id="2" name="Picture 4" descr="Chart, histogram&#10;&#10;Description automatically generated">
            <a:extLst>
              <a:ext uri="{FF2B5EF4-FFF2-40B4-BE49-F238E27FC236}">
                <a16:creationId xmlns:a16="http://schemas.microsoft.com/office/drawing/2014/main" id="{CC4F6D21-77A4-434B-8618-2FA3C4DEC904}"/>
              </a:ext>
            </a:extLst>
          </p:cNvPr>
          <p:cNvPicPr>
            <a:picLocks noChangeAspect="1"/>
          </p:cNvPicPr>
          <p:nvPr/>
        </p:nvPicPr>
        <p:blipFill>
          <a:blip r:embed="rId2"/>
          <a:stretch>
            <a:fillRect/>
          </a:stretch>
        </p:blipFill>
        <p:spPr>
          <a:xfrm>
            <a:off x="1279841" y="3817115"/>
            <a:ext cx="9735074" cy="2352859"/>
          </a:xfrm>
          <a:prstGeom prst="rect">
            <a:avLst/>
          </a:prstGeom>
        </p:spPr>
      </p:pic>
    </p:spTree>
    <p:extLst>
      <p:ext uri="{BB962C8B-B14F-4D97-AF65-F5344CB8AC3E}">
        <p14:creationId xmlns:p14="http://schemas.microsoft.com/office/powerpoint/2010/main" val="68974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CDEF59-19B2-4121-B4C0-5212BB3C82C3}"/>
              </a:ext>
            </a:extLst>
          </p:cNvPr>
          <p:cNvSpPr txBox="1"/>
          <p:nvPr/>
        </p:nvSpPr>
        <p:spPr>
          <a:xfrm>
            <a:off x="1842729" y="2721287"/>
            <a:ext cx="9611947"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t>Exploratory Data Analysis</a:t>
            </a:r>
            <a:endParaRPr lang="en-US"/>
          </a:p>
          <a:p>
            <a:pPr algn="l"/>
            <a:endParaRPr lang="en-GB"/>
          </a:p>
        </p:txBody>
      </p:sp>
    </p:spTree>
    <p:extLst>
      <p:ext uri="{BB962C8B-B14F-4D97-AF65-F5344CB8AC3E}">
        <p14:creationId xmlns:p14="http://schemas.microsoft.com/office/powerpoint/2010/main" val="385981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A5FAAB-DAD9-4FC0-8C7B-D9CAE7E783F5}"/>
              </a:ext>
            </a:extLst>
          </p:cNvPr>
          <p:cNvSpPr txBox="1"/>
          <p:nvPr/>
        </p:nvSpPr>
        <p:spPr>
          <a:xfrm>
            <a:off x="3085009" y="615419"/>
            <a:ext cx="390191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chemeClr val="dk1"/>
                </a:solidFill>
              </a:rPr>
              <a:t>Diabetes Status</a:t>
            </a:r>
            <a:endParaRPr lang="en-GB" sz="3000" b="1">
              <a:solidFill>
                <a:schemeClr val="dk1"/>
              </a:solidFill>
            </a:endParaRPr>
          </a:p>
          <a:p>
            <a:pPr algn="l"/>
            <a:endParaRPr lang="en-GB"/>
          </a:p>
        </p:txBody>
      </p:sp>
      <p:pic>
        <p:nvPicPr>
          <p:cNvPr id="2" name="Picture 3" descr="Chart, bar chart&#10;&#10;Description automatically generated">
            <a:extLst>
              <a:ext uri="{FF2B5EF4-FFF2-40B4-BE49-F238E27FC236}">
                <a16:creationId xmlns:a16="http://schemas.microsoft.com/office/drawing/2014/main" id="{149FDA85-7E3B-43A1-AEA2-F15DBC8B23A1}"/>
              </a:ext>
            </a:extLst>
          </p:cNvPr>
          <p:cNvPicPr>
            <a:picLocks noChangeAspect="1"/>
          </p:cNvPicPr>
          <p:nvPr/>
        </p:nvPicPr>
        <p:blipFill>
          <a:blip r:embed="rId2"/>
          <a:stretch>
            <a:fillRect/>
          </a:stretch>
        </p:blipFill>
        <p:spPr>
          <a:xfrm>
            <a:off x="1984123" y="1347070"/>
            <a:ext cx="6759560" cy="5032947"/>
          </a:xfrm>
          <a:prstGeom prst="rect">
            <a:avLst/>
          </a:prstGeom>
        </p:spPr>
      </p:pic>
    </p:spTree>
    <p:extLst>
      <p:ext uri="{BB962C8B-B14F-4D97-AF65-F5344CB8AC3E}">
        <p14:creationId xmlns:p14="http://schemas.microsoft.com/office/powerpoint/2010/main" val="40652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27B8CC-FE54-428E-A289-8F0FDF3FA400}"/>
              </a:ext>
            </a:extLst>
          </p:cNvPr>
          <p:cNvSpPr txBox="1"/>
          <p:nvPr/>
        </p:nvSpPr>
        <p:spPr>
          <a:xfrm>
            <a:off x="3046013" y="559708"/>
            <a:ext cx="91495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000" b="1">
                <a:solidFill>
                  <a:schemeClr val="dk1"/>
                </a:solidFill>
              </a:rPr>
              <a:t>Diabetes status with respect to Blood Pressure </a:t>
            </a:r>
          </a:p>
        </p:txBody>
      </p:sp>
      <p:pic>
        <p:nvPicPr>
          <p:cNvPr id="11" name="Picture 11" descr="Chart, bar chart&#10;&#10;Description automatically generated">
            <a:extLst>
              <a:ext uri="{FF2B5EF4-FFF2-40B4-BE49-F238E27FC236}">
                <a16:creationId xmlns:a16="http://schemas.microsoft.com/office/drawing/2014/main" id="{69957C55-51DF-41AD-9C8B-D45644AC6F5E}"/>
              </a:ext>
            </a:extLst>
          </p:cNvPr>
          <p:cNvPicPr>
            <a:picLocks noChangeAspect="1"/>
          </p:cNvPicPr>
          <p:nvPr/>
        </p:nvPicPr>
        <p:blipFill>
          <a:blip r:embed="rId2"/>
          <a:stretch>
            <a:fillRect/>
          </a:stretch>
        </p:blipFill>
        <p:spPr>
          <a:xfrm>
            <a:off x="2216339" y="1380497"/>
            <a:ext cx="6869955" cy="5110942"/>
          </a:xfrm>
          <a:prstGeom prst="rect">
            <a:avLst/>
          </a:prstGeom>
        </p:spPr>
      </p:pic>
      <p:pic>
        <p:nvPicPr>
          <p:cNvPr id="2" name="Picture 2" descr="Text&#10;&#10;Description automatically generated">
            <a:extLst>
              <a:ext uri="{FF2B5EF4-FFF2-40B4-BE49-F238E27FC236}">
                <a16:creationId xmlns:a16="http://schemas.microsoft.com/office/drawing/2014/main" id="{734C699D-1692-46F3-A81A-1CEB92F4CDDB}"/>
              </a:ext>
            </a:extLst>
          </p:cNvPr>
          <p:cNvPicPr>
            <a:picLocks noChangeAspect="1"/>
          </p:cNvPicPr>
          <p:nvPr/>
        </p:nvPicPr>
        <p:blipFill>
          <a:blip r:embed="rId3"/>
          <a:stretch>
            <a:fillRect/>
          </a:stretch>
        </p:blipFill>
        <p:spPr>
          <a:xfrm>
            <a:off x="9025090" y="5110360"/>
            <a:ext cx="2742022" cy="831888"/>
          </a:xfrm>
          <a:prstGeom prst="rect">
            <a:avLst/>
          </a:prstGeom>
        </p:spPr>
      </p:pic>
    </p:spTree>
    <p:extLst>
      <p:ext uri="{BB962C8B-B14F-4D97-AF65-F5344CB8AC3E}">
        <p14:creationId xmlns:p14="http://schemas.microsoft.com/office/powerpoint/2010/main" val="75899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27</Slides>
  <Notes>6</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revision>2</cp:revision>
  <dcterms:modified xsi:type="dcterms:W3CDTF">2021-12-07T17:45:56Z</dcterms:modified>
</cp:coreProperties>
</file>